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omments/modernComment_147_983B8B85.xml" ContentType="application/vnd.ms-powerpoint.comments+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1"/>
  </p:notesMasterIdLst>
  <p:sldIdLst>
    <p:sldId id="302" r:id="rId2"/>
    <p:sldId id="337" r:id="rId3"/>
    <p:sldId id="342" r:id="rId4"/>
    <p:sldId id="313" r:id="rId5"/>
    <p:sldId id="315" r:id="rId6"/>
    <p:sldId id="348" r:id="rId7"/>
    <p:sldId id="349" r:id="rId8"/>
    <p:sldId id="350" r:id="rId9"/>
    <p:sldId id="351" r:id="rId10"/>
    <p:sldId id="352" r:id="rId11"/>
    <p:sldId id="329" r:id="rId12"/>
    <p:sldId id="343" r:id="rId13"/>
    <p:sldId id="346" r:id="rId14"/>
    <p:sldId id="347" r:id="rId15"/>
    <p:sldId id="344" r:id="rId16"/>
    <p:sldId id="345" r:id="rId17"/>
    <p:sldId id="334" r:id="rId18"/>
    <p:sldId id="340" r:id="rId19"/>
    <p:sldId id="327"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CFB8E444-8D00-6D81-124A-0B46379FF0AC}" name="Jason Turuwhenua" initials="" userId="S::jtur044@UoA.auckland.ac.nz::b5070668-2f79-43e8-8b6b-74da445a29fd"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5A8DA13-8A0E-A04A-88B5-03CBA063A897}" v="2" dt="2025-10-15T23:55:44.63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927"/>
    <p:restoredTop sz="94658"/>
  </p:normalViewPr>
  <p:slideViewPr>
    <p:cSldViewPr snapToGrid="0">
      <p:cViewPr varScale="1">
        <p:scale>
          <a:sx n="107" d="100"/>
          <a:sy n="107" d="100"/>
        </p:scale>
        <p:origin x="184" y="4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5/10/relationships/revisionInfo" Target="revisionInfo.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 Id="rId27" Type="http://schemas.microsoft.com/office/2018/10/relationships/authors" Target="authors.xml"/></Relationships>
</file>

<file path=ppt/comments/modernComment_147_983B8B85.xml><?xml version="1.0" encoding="utf-8"?>
<p188:cmLst xmlns:a="http://schemas.openxmlformats.org/drawingml/2006/main" xmlns:r="http://schemas.openxmlformats.org/officeDocument/2006/relationships" xmlns:p188="http://schemas.microsoft.com/office/powerpoint/2018/8/main">
  <p188:cm id="{4316A456-D270-3E4B-A20E-48DCB5A80898}" authorId="{CFB8E444-8D00-6D81-124A-0B46379FF0AC}" created="2025-01-27T02:40:12.386">
    <pc:sldMkLst xmlns:pc="http://schemas.microsoft.com/office/powerpoint/2013/main/command">
      <pc:docMk/>
      <pc:sldMk cId="2554039173" sldId="327"/>
    </pc:sldMkLst>
    <p188:replyLst>
      <p188:reply id="{0F539741-B6DD-3348-88E7-B805634FE776}" authorId="{CFB8E444-8D00-6D81-124A-0B46379FF0AC}" created="2025-01-27T18:54:46.379">
        <p188:txBody>
          <a:bodyPr/>
          <a:lstStyle/>
          <a:p>
            <a:r>
              <a:rPr lang="en-US"/>
              <a:t>To be added here</a:t>
            </a:r>
          </a:p>
        </p188:txBody>
      </p188:reply>
    </p188:replyLst>
    <p188:txBody>
      <a:bodyPr/>
      <a:lstStyle/>
      <a:p>
        <a:r>
          <a:rPr lang="en-US"/>
          <a:t>Summary of previous 3 tables</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38B3C90-9BA3-544A-B6CB-E8D9B822BF76}" type="datetimeFigureOut">
              <a:rPr lang="en-US" smtClean="0"/>
              <a:t>10/16/25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943EA3D-FDB0-FE4B-9ED0-D664920290B6}" type="slidenum">
              <a:rPr lang="en-US" smtClean="0"/>
              <a:t>‹#›</a:t>
            </a:fld>
            <a:endParaRPr lang="en-US"/>
          </a:p>
        </p:txBody>
      </p:sp>
    </p:spTree>
    <p:extLst>
      <p:ext uri="{BB962C8B-B14F-4D97-AF65-F5344CB8AC3E}">
        <p14:creationId xmlns:p14="http://schemas.microsoft.com/office/powerpoint/2010/main" val="5825125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729D06-A978-AE1D-81EB-662E3BB4AB9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26DA506-A383-29A5-B2B1-C839D74A34E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54CFC9-99B0-592B-59F0-66255EECD56F}"/>
              </a:ext>
            </a:extLst>
          </p:cNvPr>
          <p:cNvSpPr>
            <a:spLocks noGrp="1"/>
          </p:cNvSpPr>
          <p:nvPr>
            <p:ph type="body" idx="1"/>
          </p:nvPr>
        </p:nvSpPr>
        <p:spPr/>
        <p:txBody>
          <a:bodyPr/>
          <a:lstStyle/>
          <a:p>
            <a:r>
              <a:rPr lang="en-US" b="1"/>
              <a:t>FIGURE 2.</a:t>
            </a:r>
            <a:r>
              <a:rPr lang="en-US" b="0"/>
              <a:t> Results of automated OKN detection. (a) The Pupil Neon eye tracker and eye camera video. (b) An example of stereo-typical well-resolved OKN found from a single eye. The figure shows an image from the eye camera with a horizontal line indicating the source of pixels used to form the cross-sectional view.  Below the cross-section is the gaze signal obtained from the Pupil Neon </a:t>
            </a:r>
            <a:r>
              <a:rPr lang="en-US" b="0" err="1"/>
              <a:t>eyetracker</a:t>
            </a:r>
            <a:r>
              <a:rPr lang="en-US" b="0"/>
              <a:t> </a:t>
            </a:r>
            <a:r>
              <a:rPr lang="en-US" b="0" err="1"/>
              <a:t>slong</a:t>
            </a:r>
            <a:r>
              <a:rPr lang="en-US" b="0"/>
              <a:t>-with automated OKN. (b) Low resolution OKN. In this case small amplitude/high frequency </a:t>
            </a:r>
            <a:r>
              <a:rPr lang="en-US" b="0" err="1"/>
              <a:t>oscilations</a:t>
            </a:r>
            <a:r>
              <a:rPr lang="en-US" b="0"/>
              <a:t> are seen in the eye camera video (see cross-sectional view and area within the dashed line). However, these oscillations are not readily apparent using OKN-G, although output from OKN-C and OKN-MMIC methods were successful.  </a:t>
            </a:r>
          </a:p>
          <a:p>
            <a:endParaRPr lang="en-US" b="0"/>
          </a:p>
          <a:p>
            <a:endParaRPr lang="en-US" b="0"/>
          </a:p>
          <a:p>
            <a:endParaRPr lang="en-US" b="0"/>
          </a:p>
          <a:p>
            <a:pPr marL="0" marR="0" lvl="0" indent="0" algn="l" defTabSz="914400" rtl="0" eaLnBrk="1" fontAlgn="auto" latinLnBrk="0" hangingPunct="1">
              <a:lnSpc>
                <a:spcPct val="100000"/>
              </a:lnSpc>
              <a:spcBef>
                <a:spcPts val="0"/>
              </a:spcBef>
              <a:spcAft>
                <a:spcPts val="0"/>
              </a:spcAft>
              <a:buClrTx/>
              <a:buSzTx/>
              <a:buFontTx/>
              <a:buNone/>
              <a:tabLst/>
              <a:defRPr/>
            </a:pPr>
            <a:r>
              <a:rPr lang="en-US" b="1"/>
              <a:t>NOTES FOR THIS IMAGE :</a:t>
            </a:r>
          </a:p>
          <a:p>
            <a:endParaRPr lang="en-US" b="0"/>
          </a:p>
          <a:p>
            <a:endParaRPr lang="en-US" b="0"/>
          </a:p>
          <a:p>
            <a:r>
              <a:rPr lang="en-US" b="0"/>
              <a:t>These oscillations were not well-resolved and in the gaze signal output. (c) An empty stimulus resulted in no OKN for the trial for the same participant.  (d) results of centroid and motion microscope methods with stimulus present, and for comparison (e) stimulus absent.  These results indicate sub-pixel oscillations of the eye. </a:t>
            </a:r>
          </a:p>
          <a:p>
            <a:endParaRPr lang="en-US" b="1"/>
          </a:p>
          <a:p>
            <a:r>
              <a:rPr lang="en-US" b="1"/>
              <a:t>RFIN</a:t>
            </a:r>
          </a:p>
          <a:p>
            <a:endParaRPr lang="en-US" b="1"/>
          </a:p>
          <a:p>
            <a:r>
              <a:rPr lang="en-NZ" b="0" i="0">
                <a:effectLst/>
                <a:latin typeface="Menlo" panose="020B0609030804020204" pitchFamily="49" charset="0"/>
              </a:rPr>
              <a:t>'./rfin_left_eye_v_2_0_DELL-S2716DG-11-06-2024_kids_long_screener_2/trials/trial-6-4_disk-condition-8-2/trial-6-4_disk-condition-8-2_cropped.mp4');</a:t>
            </a:r>
          </a:p>
          <a:p>
            <a:endParaRPr lang="en-US" b="1"/>
          </a:p>
          <a:p>
            <a:r>
              <a:rPr lang="en-US" b="1"/>
              <a:t>AHAR </a:t>
            </a:r>
          </a:p>
          <a:p>
            <a:endParaRPr lang="en-US" b="0"/>
          </a:p>
          <a:p>
            <a:r>
              <a:rPr lang="en-US" b="0"/>
              <a:t>ahar_left_eye_v_2_0_DELL-S2716DG-11-06-2024_kids_long_screener_2</a:t>
            </a:r>
          </a:p>
          <a:p>
            <a:r>
              <a:rPr lang="en-US" b="0"/>
              <a:t>trial-10-4_disk-condition-4-1_cropped.right</a:t>
            </a:r>
          </a:p>
          <a:p>
            <a:endParaRPr lang="en-US" b="0"/>
          </a:p>
          <a:p>
            <a:pPr marL="0" marR="0" lvl="0" indent="0" algn="l" defTabSz="914400" rtl="0" eaLnBrk="1" fontAlgn="auto" latinLnBrk="0" hangingPunct="1">
              <a:lnSpc>
                <a:spcPct val="100000"/>
              </a:lnSpc>
              <a:spcBef>
                <a:spcPts val="0"/>
              </a:spcBef>
              <a:spcAft>
                <a:spcPts val="0"/>
              </a:spcAft>
              <a:buClrTx/>
              <a:buSzTx/>
              <a:buFontTx/>
              <a:buNone/>
              <a:tabLst/>
              <a:defRPr/>
            </a:pPr>
            <a:r>
              <a:rPr lang="en-US" b="0"/>
              <a:t>ahar_left_eye_v_2_0_DELL-S2716DG-11-06-2024_kids_long_screener_2</a:t>
            </a:r>
          </a:p>
          <a:p>
            <a:r>
              <a:rPr lang="en-US" b="0"/>
              <a:t>trial-12-4_no-disk-condition</a:t>
            </a:r>
          </a:p>
          <a:p>
            <a:endParaRPr lang="en-US" b="1"/>
          </a:p>
          <a:p>
            <a:endParaRPr lang="en-US" b="1"/>
          </a:p>
          <a:p>
            <a:r>
              <a:rPr lang="en-US" b="1"/>
              <a:t>Snapshot taken of:</a:t>
            </a:r>
            <a:endParaRPr lang="en-US"/>
          </a:p>
          <a:p>
            <a:r>
              <a:rPr lang="en-US"/>
              <a:t>anic_left_eye_v_2_0_DELL-S2716DG-11-06-2024_kids_long_screener</a:t>
            </a:r>
          </a:p>
          <a:p>
            <a:r>
              <a:rPr lang="en-US"/>
              <a:t>trial-4-2_disk-condition-10-1_cropped.mp4</a:t>
            </a:r>
          </a:p>
          <a:p>
            <a:endParaRPr lang="en-US"/>
          </a:p>
          <a:p>
            <a:endParaRPr lang="en-US"/>
          </a:p>
          <a:p>
            <a:r>
              <a:rPr lang="en-US"/>
              <a:t># TRY THIS ONE INSTEAD </a:t>
            </a:r>
          </a:p>
          <a:p>
            <a:pPr algn="l"/>
            <a:r>
              <a:rPr lang="en-NZ" b="0" i="0" u="none" strike="noStrike">
                <a:solidFill>
                  <a:srgbClr val="212529"/>
                </a:solidFill>
                <a:effectLst/>
                <a:latin typeface="system-ui"/>
              </a:rPr>
              <a:t>72.[656] true</a:t>
            </a:r>
          </a:p>
          <a:p>
            <a:pPr algn="l"/>
            <a:r>
              <a:rPr lang="en-NZ" b="1" i="0" u="none" strike="noStrike" err="1">
                <a:solidFill>
                  <a:srgbClr val="212529"/>
                </a:solidFill>
                <a:effectLst/>
                <a:latin typeface="system-ui"/>
              </a:rPr>
              <a:t>date_id</a:t>
            </a:r>
            <a:r>
              <a:rPr lang="en-NZ" b="1" i="0" u="none" strike="noStrike">
                <a:solidFill>
                  <a:srgbClr val="212529"/>
                </a:solidFill>
                <a:effectLst/>
                <a:latin typeface="system-ui"/>
              </a:rPr>
              <a:t>:</a:t>
            </a:r>
            <a:r>
              <a:rPr lang="en-NZ" b="0" i="0" u="none" strike="noStrike">
                <a:solidFill>
                  <a:srgbClr val="212529"/>
                </a:solidFill>
                <a:effectLst/>
                <a:latin typeface="system-ui"/>
              </a:rPr>
              <a:t> 4Sept2024</a:t>
            </a:r>
          </a:p>
          <a:p>
            <a:pPr algn="l"/>
            <a:r>
              <a:rPr lang="en-NZ" b="1" i="0" u="none" strike="noStrike" err="1">
                <a:solidFill>
                  <a:srgbClr val="212529"/>
                </a:solidFill>
                <a:effectLst/>
                <a:latin typeface="system-ui"/>
              </a:rPr>
              <a:t>participant_id</a:t>
            </a:r>
            <a:r>
              <a:rPr lang="en-NZ" b="1" i="0" u="none" strike="noStrike">
                <a:solidFill>
                  <a:srgbClr val="212529"/>
                </a:solidFill>
                <a:effectLst/>
                <a:latin typeface="system-ui"/>
              </a:rPr>
              <a:t>:</a:t>
            </a:r>
            <a:r>
              <a:rPr lang="en-NZ" b="0" i="0" u="none" strike="noStrike">
                <a:solidFill>
                  <a:srgbClr val="212529"/>
                </a:solidFill>
                <a:effectLst/>
                <a:latin typeface="system-ui"/>
              </a:rPr>
              <a:t> </a:t>
            </a:r>
            <a:r>
              <a:rPr lang="en-NZ" b="0" i="0" u="none" strike="noStrike" err="1">
                <a:solidFill>
                  <a:srgbClr val="212529"/>
                </a:solidFill>
                <a:effectLst/>
                <a:latin typeface="system-ui"/>
              </a:rPr>
              <a:t>ahar</a:t>
            </a:r>
            <a:endParaRPr lang="en-NZ" b="0" i="0" u="none" strike="noStrike">
              <a:solidFill>
                <a:srgbClr val="212529"/>
              </a:solidFill>
              <a:effectLst/>
              <a:latin typeface="system-ui"/>
            </a:endParaRPr>
          </a:p>
          <a:p>
            <a:pPr algn="l"/>
            <a:r>
              <a:rPr lang="en-NZ" b="1" i="0" u="none" strike="noStrike" err="1">
                <a:solidFill>
                  <a:srgbClr val="212529"/>
                </a:solidFill>
                <a:effectLst/>
                <a:latin typeface="system-ui"/>
              </a:rPr>
              <a:t>eye_id</a:t>
            </a:r>
            <a:r>
              <a:rPr lang="en-NZ" b="1" i="0" u="none" strike="noStrike">
                <a:solidFill>
                  <a:srgbClr val="212529"/>
                </a:solidFill>
                <a:effectLst/>
                <a:latin typeface="system-ui"/>
              </a:rPr>
              <a:t>:</a:t>
            </a:r>
            <a:r>
              <a:rPr lang="en-NZ" b="0" i="0" u="none" strike="noStrike">
                <a:solidFill>
                  <a:srgbClr val="212529"/>
                </a:solidFill>
                <a:effectLst/>
                <a:latin typeface="system-ui"/>
              </a:rPr>
              <a:t> left</a:t>
            </a:r>
          </a:p>
          <a:p>
            <a:pPr algn="l"/>
            <a:r>
              <a:rPr lang="en-NZ" b="1" i="0" u="none" strike="noStrike" err="1">
                <a:solidFill>
                  <a:srgbClr val="212529"/>
                </a:solidFill>
                <a:effectLst/>
                <a:latin typeface="system-ui"/>
              </a:rPr>
              <a:t>trial_id</a:t>
            </a:r>
            <a:r>
              <a:rPr lang="en-NZ" b="1" i="0" u="none" strike="noStrike">
                <a:solidFill>
                  <a:srgbClr val="212529"/>
                </a:solidFill>
                <a:effectLst/>
                <a:latin typeface="system-ui"/>
              </a:rPr>
              <a:t>:</a:t>
            </a:r>
            <a:r>
              <a:rPr lang="en-NZ" b="0" i="0" u="none" strike="noStrike">
                <a:solidFill>
                  <a:srgbClr val="212529"/>
                </a:solidFill>
                <a:effectLst/>
                <a:latin typeface="system-ui"/>
              </a:rPr>
              <a:t> trial-10-4_disk-condition-4-1</a:t>
            </a:r>
          </a:p>
          <a:p>
            <a:pPr algn="l"/>
            <a:r>
              <a:rPr lang="en-NZ" b="1" i="0" u="none" strike="noStrike" err="1">
                <a:solidFill>
                  <a:srgbClr val="212529"/>
                </a:solidFill>
                <a:effectLst/>
                <a:latin typeface="system-ui"/>
              </a:rPr>
              <a:t>subtrial</a:t>
            </a:r>
            <a:r>
              <a:rPr lang="en-NZ" b="1" i="0" u="none" strike="noStrike">
                <a:solidFill>
                  <a:srgbClr val="212529"/>
                </a:solidFill>
                <a:effectLst/>
                <a:latin typeface="system-ui"/>
              </a:rPr>
              <a:t>:</a:t>
            </a:r>
            <a:r>
              <a:rPr lang="en-NZ" b="0" i="0" u="none" strike="noStrike">
                <a:solidFill>
                  <a:srgbClr val="212529"/>
                </a:solidFill>
                <a:effectLst/>
                <a:latin typeface="system-ui"/>
              </a:rPr>
              <a:t> trial-10-4_disk-condition-4-1_cropped.right</a:t>
            </a:r>
          </a:p>
          <a:p>
            <a:pPr algn="l"/>
            <a:r>
              <a:rPr lang="en-NZ" b="1" i="0" u="none" strike="noStrike">
                <a:solidFill>
                  <a:srgbClr val="212529"/>
                </a:solidFill>
                <a:effectLst/>
                <a:latin typeface="system-ui"/>
              </a:rPr>
              <a:t>decider:</a:t>
            </a:r>
            <a:r>
              <a:rPr lang="en-NZ" b="0" i="0" u="none" strike="noStrike">
                <a:solidFill>
                  <a:srgbClr val="212529"/>
                </a:solidFill>
                <a:effectLst/>
                <a:latin typeface="system-ui"/>
              </a:rPr>
              <a:t> true</a:t>
            </a:r>
          </a:p>
          <a:p>
            <a:endParaRPr lang="en-NZ"/>
          </a:p>
          <a:p>
            <a:endParaRPr lang="en-NZ"/>
          </a:p>
          <a:p>
            <a:endParaRPr lang="en-NZ"/>
          </a:p>
          <a:p>
            <a:pPr algn="l"/>
            <a:r>
              <a:rPr lang="en-NZ" b="0" i="0" u="none" strike="noStrike">
                <a:solidFill>
                  <a:srgbClr val="212529"/>
                </a:solidFill>
                <a:effectLst/>
                <a:latin typeface="system-ui"/>
              </a:rPr>
              <a:t>76.[668] true</a:t>
            </a:r>
          </a:p>
          <a:p>
            <a:pPr algn="l"/>
            <a:r>
              <a:rPr lang="en-NZ" b="1" i="0" u="none" strike="noStrike" err="1">
                <a:solidFill>
                  <a:srgbClr val="212529"/>
                </a:solidFill>
                <a:effectLst/>
                <a:latin typeface="system-ui"/>
              </a:rPr>
              <a:t>date_id</a:t>
            </a:r>
            <a:r>
              <a:rPr lang="en-NZ" b="1" i="0" u="none" strike="noStrike">
                <a:solidFill>
                  <a:srgbClr val="212529"/>
                </a:solidFill>
                <a:effectLst/>
                <a:latin typeface="system-ui"/>
              </a:rPr>
              <a:t>:</a:t>
            </a:r>
            <a:r>
              <a:rPr lang="en-NZ" b="0" i="0" u="none" strike="noStrike">
                <a:solidFill>
                  <a:srgbClr val="212529"/>
                </a:solidFill>
                <a:effectLst/>
                <a:latin typeface="system-ui"/>
              </a:rPr>
              <a:t> 4Sept2024</a:t>
            </a:r>
          </a:p>
          <a:p>
            <a:pPr algn="l"/>
            <a:r>
              <a:rPr lang="en-NZ" b="1" i="0" u="none" strike="noStrike" err="1">
                <a:solidFill>
                  <a:srgbClr val="212529"/>
                </a:solidFill>
                <a:effectLst/>
                <a:latin typeface="system-ui"/>
              </a:rPr>
              <a:t>participant_id</a:t>
            </a:r>
            <a:r>
              <a:rPr lang="en-NZ" b="1" i="0" u="none" strike="noStrike">
                <a:solidFill>
                  <a:srgbClr val="212529"/>
                </a:solidFill>
                <a:effectLst/>
                <a:latin typeface="system-ui"/>
              </a:rPr>
              <a:t>:</a:t>
            </a:r>
            <a:r>
              <a:rPr lang="en-NZ" b="0" i="0" u="none" strike="noStrike">
                <a:solidFill>
                  <a:srgbClr val="212529"/>
                </a:solidFill>
                <a:effectLst/>
                <a:latin typeface="system-ui"/>
              </a:rPr>
              <a:t> </a:t>
            </a:r>
            <a:r>
              <a:rPr lang="en-NZ" b="0" i="0" u="none" strike="noStrike" err="1">
                <a:solidFill>
                  <a:srgbClr val="212529"/>
                </a:solidFill>
                <a:effectLst/>
                <a:latin typeface="system-ui"/>
              </a:rPr>
              <a:t>ahar</a:t>
            </a:r>
            <a:endParaRPr lang="en-NZ" b="0" i="0" u="none" strike="noStrike">
              <a:solidFill>
                <a:srgbClr val="212529"/>
              </a:solidFill>
              <a:effectLst/>
              <a:latin typeface="system-ui"/>
            </a:endParaRPr>
          </a:p>
          <a:p>
            <a:pPr algn="l"/>
            <a:r>
              <a:rPr lang="en-NZ" b="1" i="0" u="none" strike="noStrike" err="1">
                <a:solidFill>
                  <a:srgbClr val="212529"/>
                </a:solidFill>
                <a:effectLst/>
                <a:latin typeface="system-ui"/>
              </a:rPr>
              <a:t>eye_id</a:t>
            </a:r>
            <a:r>
              <a:rPr lang="en-NZ" b="1" i="0" u="none" strike="noStrike">
                <a:solidFill>
                  <a:srgbClr val="212529"/>
                </a:solidFill>
                <a:effectLst/>
                <a:latin typeface="system-ui"/>
              </a:rPr>
              <a:t>:</a:t>
            </a:r>
            <a:r>
              <a:rPr lang="en-NZ" b="0" i="0" u="none" strike="noStrike">
                <a:solidFill>
                  <a:srgbClr val="212529"/>
                </a:solidFill>
                <a:effectLst/>
                <a:latin typeface="system-ui"/>
              </a:rPr>
              <a:t> right</a:t>
            </a:r>
          </a:p>
          <a:p>
            <a:pPr algn="l"/>
            <a:r>
              <a:rPr lang="en-NZ" b="1" i="0" u="none" strike="noStrike" err="1">
                <a:solidFill>
                  <a:srgbClr val="212529"/>
                </a:solidFill>
                <a:effectLst/>
                <a:latin typeface="system-ui"/>
              </a:rPr>
              <a:t>trial_id</a:t>
            </a:r>
            <a:r>
              <a:rPr lang="en-NZ" b="1" i="0" u="none" strike="noStrike">
                <a:solidFill>
                  <a:srgbClr val="212529"/>
                </a:solidFill>
                <a:effectLst/>
                <a:latin typeface="system-ui"/>
              </a:rPr>
              <a:t>:</a:t>
            </a:r>
            <a:r>
              <a:rPr lang="en-NZ" b="0" i="0" u="none" strike="noStrike">
                <a:solidFill>
                  <a:srgbClr val="212529"/>
                </a:solidFill>
                <a:effectLst/>
                <a:latin typeface="system-ui"/>
              </a:rPr>
              <a:t> trial-10-4_disk-condition-4-1</a:t>
            </a:r>
          </a:p>
          <a:p>
            <a:pPr algn="l"/>
            <a:r>
              <a:rPr lang="en-NZ" b="1" i="0" u="none" strike="noStrike" err="1">
                <a:solidFill>
                  <a:srgbClr val="212529"/>
                </a:solidFill>
                <a:effectLst/>
                <a:latin typeface="system-ui"/>
              </a:rPr>
              <a:t>subtrial</a:t>
            </a:r>
            <a:r>
              <a:rPr lang="en-NZ" b="1" i="0" u="none" strike="noStrike">
                <a:solidFill>
                  <a:srgbClr val="212529"/>
                </a:solidFill>
                <a:effectLst/>
                <a:latin typeface="system-ui"/>
              </a:rPr>
              <a:t>:</a:t>
            </a:r>
            <a:r>
              <a:rPr lang="en-NZ" b="0" i="0" u="none" strike="noStrike">
                <a:solidFill>
                  <a:srgbClr val="212529"/>
                </a:solidFill>
                <a:effectLst/>
                <a:latin typeface="system-ui"/>
              </a:rPr>
              <a:t> trial-10-4_disk-condition-4-1_cropped.right</a:t>
            </a:r>
          </a:p>
          <a:p>
            <a:pPr algn="l"/>
            <a:r>
              <a:rPr lang="en-NZ" b="1" i="0" u="none" strike="noStrike">
                <a:solidFill>
                  <a:srgbClr val="212529"/>
                </a:solidFill>
                <a:effectLst/>
                <a:latin typeface="system-ui"/>
              </a:rPr>
              <a:t>decider:</a:t>
            </a:r>
            <a:r>
              <a:rPr lang="en-NZ" b="0" i="0" u="none" strike="noStrike">
                <a:solidFill>
                  <a:srgbClr val="212529"/>
                </a:solidFill>
                <a:effectLst/>
                <a:latin typeface="system-ui"/>
              </a:rPr>
              <a:t> true</a:t>
            </a:r>
          </a:p>
          <a:p>
            <a:br>
              <a:rPr lang="en-NZ"/>
            </a:br>
            <a:endParaRPr lang="en-NZ"/>
          </a:p>
          <a:p>
            <a:br>
              <a:rPr lang="en-NZ"/>
            </a:br>
            <a:endParaRPr lang="en-US"/>
          </a:p>
          <a:p>
            <a:endParaRPr lang="en-US"/>
          </a:p>
        </p:txBody>
      </p:sp>
      <p:sp>
        <p:nvSpPr>
          <p:cNvPr id="4" name="Slide Number Placeholder 3">
            <a:extLst>
              <a:ext uri="{FF2B5EF4-FFF2-40B4-BE49-F238E27FC236}">
                <a16:creationId xmlns:a16="http://schemas.microsoft.com/office/drawing/2014/main" id="{7E7FB6D4-8E37-DFF3-6E27-43D272CE2028}"/>
              </a:ext>
            </a:extLst>
          </p:cNvPr>
          <p:cNvSpPr>
            <a:spLocks noGrp="1"/>
          </p:cNvSpPr>
          <p:nvPr>
            <p:ph type="sldNum" sz="quarter" idx="5"/>
          </p:nvPr>
        </p:nvSpPr>
        <p:spPr/>
        <p:txBody>
          <a:bodyPr/>
          <a:lstStyle/>
          <a:p>
            <a:fld id="{1943EA3D-FDB0-FE4B-9ED0-D664920290B6}" type="slidenum">
              <a:rPr lang="en-US" smtClean="0"/>
              <a:t>1</a:t>
            </a:fld>
            <a:endParaRPr lang="en-US"/>
          </a:p>
        </p:txBody>
      </p:sp>
    </p:spTree>
    <p:extLst>
      <p:ext uri="{BB962C8B-B14F-4D97-AF65-F5344CB8AC3E}">
        <p14:creationId xmlns:p14="http://schemas.microsoft.com/office/powerpoint/2010/main" val="9987266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99AB1F-616D-A255-A516-D769851F81C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BAB4430-741F-6312-F9BF-90DEA0B94B1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EDE6941-EFE9-7A43-E74E-E34482BB935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a:t>FIGURE 6.</a:t>
            </a:r>
            <a:r>
              <a:rPr lang="en-US"/>
              <a:t>   Performance metrics for the baseline method OKN-MMIC applied to low data and no data results from selected participant video.  </a:t>
            </a:r>
            <a:r>
              <a:rPr lang="en-US" b="0"/>
              <a:t>Confusion matrices for automated OKN using : (a) baseline gaze signal (OKN-G), (b) phase based estimation (OKN-MMIC) and (c) motion microscope applied to negative OKN-G tests only (OKN-MMIC-STEP). </a:t>
            </a:r>
          </a:p>
          <a:p>
            <a:r>
              <a:rPr lang="en-US" b="0"/>
              <a:t> </a:t>
            </a:r>
          </a:p>
          <a:p>
            <a:endParaRPr lang="en-US" b="0"/>
          </a:p>
          <a:p>
            <a:r>
              <a:rPr lang="en-US" b="1"/>
              <a:t>NOTES</a:t>
            </a:r>
          </a:p>
          <a:p>
            <a:r>
              <a:rPr lang="en-US"/>
              <a:t> </a:t>
            </a:r>
          </a:p>
          <a:p>
            <a:r>
              <a:rPr lang="en-US"/>
              <a:t>&gt;&gt; </a:t>
            </a:r>
            <a:r>
              <a:rPr lang="en-US" err="1"/>
              <a:t>patch_diff_manifest</a:t>
            </a:r>
            <a:endParaRPr lang="en-US"/>
          </a:p>
          <a:p>
            <a:r>
              <a:rPr lang="en-US"/>
              <a:t>Complete length = 1056</a:t>
            </a:r>
          </a:p>
          <a:p>
            <a:r>
              <a:rPr lang="en-US"/>
              <a:t>Bad videos  = 5</a:t>
            </a:r>
          </a:p>
          <a:p>
            <a:r>
              <a:rPr lang="en-US"/>
              <a:t>Remaining   = 1051</a:t>
            </a:r>
          </a:p>
          <a:p>
            <a:r>
              <a:rPr lang="en-US"/>
              <a:t>Total detections eligible = 833.</a:t>
            </a:r>
          </a:p>
          <a:p>
            <a:r>
              <a:rPr lang="en-US"/>
              <a:t>problems  = 218</a:t>
            </a:r>
          </a:p>
          <a:p>
            <a:r>
              <a:rPr lang="en-US"/>
              <a:t>low data = 136</a:t>
            </a:r>
          </a:p>
          <a:p>
            <a:r>
              <a:rPr lang="en-US"/>
              <a:t>no data  = 82</a:t>
            </a:r>
          </a:p>
          <a:p>
            <a:endParaRPr lang="en-US"/>
          </a:p>
          <a:p>
            <a:endParaRPr lang="en-US"/>
          </a:p>
          <a:p>
            <a:r>
              <a:rPr lang="en-US"/>
              <a:t>&gt;&gt; </a:t>
            </a:r>
            <a:r>
              <a:rPr lang="en-US" err="1"/>
              <a:t>patch_TP_manifest</a:t>
            </a:r>
            <a:endParaRPr lang="en-US"/>
          </a:p>
          <a:p>
            <a:r>
              <a:rPr lang="en-US"/>
              <a:t>input  = /Volumes/EXT_DATA/DATA/CONTROL/</a:t>
            </a:r>
            <a:r>
              <a:rPr lang="en-US" err="1"/>
              <a:t>manifest.updated_motion.problems.txt</a:t>
            </a:r>
            <a:r>
              <a:rPr lang="en-US"/>
              <a:t> (lines = 107)</a:t>
            </a:r>
          </a:p>
          <a:p>
            <a:r>
              <a:rPr lang="en-US"/>
              <a:t>output = /Volumes/EXT_DATA/DATA/CONTROL/</a:t>
            </a:r>
            <a:r>
              <a:rPr lang="en-US" err="1"/>
              <a:t>manifest.updated_motion.problems.TP.txt</a:t>
            </a:r>
            <a:r>
              <a:rPr lang="en-US"/>
              <a:t> (lines = 50)</a:t>
            </a:r>
          </a:p>
          <a:p>
            <a:r>
              <a:rPr lang="en-US"/>
              <a:t>output manifest # = 50</a:t>
            </a:r>
          </a:p>
          <a:p>
            <a:r>
              <a:rPr lang="en-US"/>
              <a:t>&gt;&gt; </a:t>
            </a:r>
            <a:r>
              <a:rPr lang="en-US" err="1"/>
              <a:t>patch_TN_manifest</a:t>
            </a:r>
            <a:endParaRPr lang="en-US"/>
          </a:p>
          <a:p>
            <a:r>
              <a:rPr lang="en-US"/>
              <a:t>input  = /Volumes/EXT_DATA/DATA/CONTROL/</a:t>
            </a:r>
            <a:r>
              <a:rPr lang="en-US" err="1"/>
              <a:t>manifest.updated_motion.problems.txt</a:t>
            </a:r>
            <a:r>
              <a:rPr lang="en-US"/>
              <a:t> (lines = 107)</a:t>
            </a:r>
          </a:p>
          <a:p>
            <a:r>
              <a:rPr lang="en-US"/>
              <a:t>output = /Volumes/EXT_DATA/DATA/CONTROL/</a:t>
            </a:r>
            <a:r>
              <a:rPr lang="en-US" err="1"/>
              <a:t>manifest.updated_motion.problems.TN.txt</a:t>
            </a:r>
            <a:r>
              <a:rPr lang="en-US"/>
              <a:t> (lines = 37)</a:t>
            </a:r>
          </a:p>
          <a:p>
            <a:r>
              <a:rPr lang="en-US"/>
              <a:t>output manifest # = 37</a:t>
            </a:r>
          </a:p>
          <a:p>
            <a:r>
              <a:rPr lang="en-US"/>
              <a:t>&gt;&gt; </a:t>
            </a:r>
            <a:r>
              <a:rPr lang="en-US" err="1"/>
              <a:t>patch_FP_manifest</a:t>
            </a:r>
            <a:endParaRPr lang="en-US"/>
          </a:p>
          <a:p>
            <a:r>
              <a:rPr lang="en-US"/>
              <a:t>input  = /Volumes/EXT_DATA/DATA/CONTROL/</a:t>
            </a:r>
            <a:r>
              <a:rPr lang="en-US" err="1"/>
              <a:t>manifest.updated_motion.problems.txt</a:t>
            </a:r>
            <a:r>
              <a:rPr lang="en-US"/>
              <a:t> (lines = 107)</a:t>
            </a:r>
          </a:p>
          <a:p>
            <a:r>
              <a:rPr lang="en-US"/>
              <a:t>output = /Volumes/EXT_DATA/DATA/CONTROL/</a:t>
            </a:r>
            <a:r>
              <a:rPr lang="en-US" err="1"/>
              <a:t>manifest.updated_motion.problems.FP.txt</a:t>
            </a:r>
            <a:r>
              <a:rPr lang="en-US"/>
              <a:t> (lines = 1)</a:t>
            </a:r>
          </a:p>
          <a:p>
            <a:r>
              <a:rPr lang="en-US"/>
              <a:t>output manifest # = 1</a:t>
            </a:r>
          </a:p>
          <a:p>
            <a:r>
              <a:rPr lang="en-US"/>
              <a:t>&gt;&gt; </a:t>
            </a:r>
            <a:r>
              <a:rPr lang="en-US" err="1"/>
              <a:t>patch_FN_manifest</a:t>
            </a:r>
            <a:endParaRPr lang="en-US"/>
          </a:p>
          <a:p>
            <a:r>
              <a:rPr lang="en-US"/>
              <a:t>input  = /Volumes/EXT_DATA/DATA/CONTROL/</a:t>
            </a:r>
            <a:r>
              <a:rPr lang="en-US" err="1"/>
              <a:t>manifest.updated_motion.problems.txt</a:t>
            </a:r>
            <a:r>
              <a:rPr lang="en-US"/>
              <a:t> (lines = 107)</a:t>
            </a:r>
          </a:p>
          <a:p>
            <a:r>
              <a:rPr lang="en-US"/>
              <a:t>output = /Volumes/EXT_DATA/DATA/CONTROL/</a:t>
            </a:r>
            <a:r>
              <a:rPr lang="en-US" err="1"/>
              <a:t>manifest.updated_motion.problems.FN.txt</a:t>
            </a:r>
            <a:r>
              <a:rPr lang="en-US"/>
              <a:t> (lines = 19)</a:t>
            </a:r>
          </a:p>
          <a:p>
            <a:r>
              <a:rPr lang="en-US"/>
              <a:t>output manifest # = 19</a:t>
            </a:r>
          </a:p>
          <a:p>
            <a:r>
              <a:rPr lang="en-US"/>
              <a:t>&gt;&gt;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OKN-GAZE.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TP = 50 (46.73)</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FP = 1 (0.93)</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TN = 37 (34.58)</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FN = 19 (17.76)</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sum in P = 69 (64.49)</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sum in N = 38 (35.51)</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sum out P = 51 (47.66)</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sum out N = 56 (52.34)</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sum total = 107</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Sensitivity = 0.72</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Specificity = 0.97</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Accuracy    = 0.81</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PPV         = 0.98</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NPV         = 0.66</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F1          = 0.83</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OKN-NEW (MOTION_PROBLEMS)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TP = 61 (57.01)</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FP = 0 (0.00)</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TN = 38 (35.51)</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FN = 8 (7.48)</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sum in P = 69 (64.49)</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sum in N = 38 (35.51)</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sum out P = 61 (57.01)</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sum out N = 46 (42.99)</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sum total = 107</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Sensitivity = 0.88</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Specificity = 1.00</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Accuracy    = 0.93</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PPV         = 1.00</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NPV         = 0.83</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F1          = 0.94</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OKN-NEWER (MOTION_PROBLEMS)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TP = 63 (58.88)</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FP = 1 (0.93)</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TN = 37 (34.58)</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FN = 6 (5.61)</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sum in P = 69 (64.49)</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sum in N = 38 (35.51)</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sum out P = 64 (59.81)</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sum out N = 43 (40.19)</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sum total = 107</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Sensitivity = 0.91</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Specificity = 0.97</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Accuracy    = 0.93</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PPV         = 0.98</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NPV         = 0.86</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F1          = 0.95</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 </a:t>
            </a:r>
          </a:p>
          <a:p>
            <a:endParaRPr lang="en-US"/>
          </a:p>
          <a:p>
            <a:endParaRPr lang="en-US"/>
          </a:p>
          <a:p>
            <a:endParaRPr lang="en-US"/>
          </a:p>
          <a:p>
            <a:endParaRPr lang="en-US"/>
          </a:p>
          <a:p>
            <a:endParaRPr lang="en-US"/>
          </a:p>
        </p:txBody>
      </p:sp>
      <p:sp>
        <p:nvSpPr>
          <p:cNvPr id="4" name="Slide Number Placeholder 3">
            <a:extLst>
              <a:ext uri="{FF2B5EF4-FFF2-40B4-BE49-F238E27FC236}">
                <a16:creationId xmlns:a16="http://schemas.microsoft.com/office/drawing/2014/main" id="{FC589819-0F96-C872-F24C-E5B947AA7AD2}"/>
              </a:ext>
            </a:extLst>
          </p:cNvPr>
          <p:cNvSpPr>
            <a:spLocks noGrp="1"/>
          </p:cNvSpPr>
          <p:nvPr>
            <p:ph type="sldNum" sz="quarter" idx="5"/>
          </p:nvPr>
        </p:nvSpPr>
        <p:spPr/>
        <p:txBody>
          <a:bodyPr/>
          <a:lstStyle/>
          <a:p>
            <a:fld id="{1943EA3D-FDB0-FE4B-9ED0-D664920290B6}" type="slidenum">
              <a:rPr lang="en-US" smtClean="0"/>
              <a:t>15</a:t>
            </a:fld>
            <a:endParaRPr lang="en-US"/>
          </a:p>
        </p:txBody>
      </p:sp>
    </p:spTree>
    <p:extLst>
      <p:ext uri="{BB962C8B-B14F-4D97-AF65-F5344CB8AC3E}">
        <p14:creationId xmlns:p14="http://schemas.microsoft.com/office/powerpoint/2010/main" val="40910091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B82058-E3AC-F71D-ACF9-1F9C7A325FE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E75A328-A186-8317-49F1-3137036210B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15E7988-EC2A-A313-A11B-D5D4DDCC2C84}"/>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a:t>FIGURE 6.</a:t>
            </a:r>
            <a:r>
              <a:rPr lang="en-US"/>
              <a:t>   Performance metrics for the baseline method OKN-MMIC applied to low data and no data results from selected participant video.  </a:t>
            </a:r>
            <a:r>
              <a:rPr lang="en-US" b="0"/>
              <a:t>Confusion matrices for automated OKN using : (a) baseline gaze signal (OKN-G), (b) phase based estimation (OKN-MMIC) and (c) motion microscope applied to negative OKN-G tests only (OKN-MMIC-STEP). </a:t>
            </a:r>
          </a:p>
          <a:p>
            <a:r>
              <a:rPr lang="en-US" b="0"/>
              <a:t> </a:t>
            </a:r>
          </a:p>
          <a:p>
            <a:endParaRPr lang="en-US" b="0"/>
          </a:p>
          <a:p>
            <a:r>
              <a:rPr lang="en-US" b="1"/>
              <a:t>NOTES</a:t>
            </a:r>
          </a:p>
          <a:p>
            <a:r>
              <a:rPr lang="en-US"/>
              <a:t> </a:t>
            </a:r>
          </a:p>
          <a:p>
            <a:r>
              <a:rPr lang="en-US"/>
              <a:t>&gt;&gt; </a:t>
            </a:r>
            <a:r>
              <a:rPr lang="en-US" err="1"/>
              <a:t>patch_diff_manifest</a:t>
            </a:r>
            <a:endParaRPr lang="en-US"/>
          </a:p>
          <a:p>
            <a:r>
              <a:rPr lang="en-US"/>
              <a:t>Complete length = 1056</a:t>
            </a:r>
          </a:p>
          <a:p>
            <a:r>
              <a:rPr lang="en-US"/>
              <a:t>Bad videos  = 5</a:t>
            </a:r>
          </a:p>
          <a:p>
            <a:r>
              <a:rPr lang="en-US"/>
              <a:t>Remaining   = 1051</a:t>
            </a:r>
          </a:p>
          <a:p>
            <a:r>
              <a:rPr lang="en-US"/>
              <a:t>Total detections eligible = 833.</a:t>
            </a:r>
          </a:p>
          <a:p>
            <a:r>
              <a:rPr lang="en-US"/>
              <a:t>problems  = 218</a:t>
            </a:r>
          </a:p>
          <a:p>
            <a:r>
              <a:rPr lang="en-US"/>
              <a:t>low data = 136</a:t>
            </a:r>
          </a:p>
          <a:p>
            <a:r>
              <a:rPr lang="en-US"/>
              <a:t>no data  = 82</a:t>
            </a:r>
          </a:p>
          <a:p>
            <a:endParaRPr lang="en-US"/>
          </a:p>
          <a:p>
            <a:endParaRPr lang="en-US"/>
          </a:p>
          <a:p>
            <a:r>
              <a:rPr lang="en-US"/>
              <a:t>&gt;&gt; </a:t>
            </a:r>
            <a:r>
              <a:rPr lang="en-US" err="1"/>
              <a:t>patch_TP_manifest</a:t>
            </a:r>
            <a:endParaRPr lang="en-US"/>
          </a:p>
          <a:p>
            <a:r>
              <a:rPr lang="en-US"/>
              <a:t>input  = /Volumes/EXT_DATA/DATA/CONTROL/</a:t>
            </a:r>
            <a:r>
              <a:rPr lang="en-US" err="1"/>
              <a:t>manifest.updated_motion.problems.txt</a:t>
            </a:r>
            <a:r>
              <a:rPr lang="en-US"/>
              <a:t> (lines = 107)</a:t>
            </a:r>
          </a:p>
          <a:p>
            <a:r>
              <a:rPr lang="en-US"/>
              <a:t>output = /Volumes/EXT_DATA/DATA/CONTROL/</a:t>
            </a:r>
            <a:r>
              <a:rPr lang="en-US" err="1"/>
              <a:t>manifest.updated_motion.problems.TP.txt</a:t>
            </a:r>
            <a:r>
              <a:rPr lang="en-US"/>
              <a:t> (lines = 50)</a:t>
            </a:r>
          </a:p>
          <a:p>
            <a:r>
              <a:rPr lang="en-US"/>
              <a:t>output manifest # = 50</a:t>
            </a:r>
          </a:p>
          <a:p>
            <a:r>
              <a:rPr lang="en-US"/>
              <a:t>&gt;&gt; </a:t>
            </a:r>
            <a:r>
              <a:rPr lang="en-US" err="1"/>
              <a:t>patch_TN_manifest</a:t>
            </a:r>
            <a:endParaRPr lang="en-US"/>
          </a:p>
          <a:p>
            <a:r>
              <a:rPr lang="en-US"/>
              <a:t>input  = /Volumes/EXT_DATA/DATA/CONTROL/</a:t>
            </a:r>
            <a:r>
              <a:rPr lang="en-US" err="1"/>
              <a:t>manifest.updated_motion.problems.txt</a:t>
            </a:r>
            <a:r>
              <a:rPr lang="en-US"/>
              <a:t> (lines = 107)</a:t>
            </a:r>
          </a:p>
          <a:p>
            <a:r>
              <a:rPr lang="en-US"/>
              <a:t>output = /Volumes/EXT_DATA/DATA/CONTROL/</a:t>
            </a:r>
            <a:r>
              <a:rPr lang="en-US" err="1"/>
              <a:t>manifest.updated_motion.problems.TN.txt</a:t>
            </a:r>
            <a:r>
              <a:rPr lang="en-US"/>
              <a:t> (lines = 37)</a:t>
            </a:r>
          </a:p>
          <a:p>
            <a:r>
              <a:rPr lang="en-US"/>
              <a:t>output manifest # = 37</a:t>
            </a:r>
          </a:p>
          <a:p>
            <a:r>
              <a:rPr lang="en-US"/>
              <a:t>&gt;&gt; </a:t>
            </a:r>
            <a:r>
              <a:rPr lang="en-US" err="1"/>
              <a:t>patch_FP_manifest</a:t>
            </a:r>
            <a:endParaRPr lang="en-US"/>
          </a:p>
          <a:p>
            <a:r>
              <a:rPr lang="en-US"/>
              <a:t>input  = /Volumes/EXT_DATA/DATA/CONTROL/</a:t>
            </a:r>
            <a:r>
              <a:rPr lang="en-US" err="1"/>
              <a:t>manifest.updated_motion.problems.txt</a:t>
            </a:r>
            <a:r>
              <a:rPr lang="en-US"/>
              <a:t> (lines = 107)</a:t>
            </a:r>
          </a:p>
          <a:p>
            <a:r>
              <a:rPr lang="en-US"/>
              <a:t>output = /Volumes/EXT_DATA/DATA/CONTROL/</a:t>
            </a:r>
            <a:r>
              <a:rPr lang="en-US" err="1"/>
              <a:t>manifest.updated_motion.problems.FP.txt</a:t>
            </a:r>
            <a:r>
              <a:rPr lang="en-US"/>
              <a:t> (lines = 1)</a:t>
            </a:r>
          </a:p>
          <a:p>
            <a:r>
              <a:rPr lang="en-US"/>
              <a:t>output manifest # = 1</a:t>
            </a:r>
          </a:p>
          <a:p>
            <a:r>
              <a:rPr lang="en-US"/>
              <a:t>&gt;&gt; </a:t>
            </a:r>
            <a:r>
              <a:rPr lang="en-US" err="1"/>
              <a:t>patch_FN_manifest</a:t>
            </a:r>
            <a:endParaRPr lang="en-US"/>
          </a:p>
          <a:p>
            <a:r>
              <a:rPr lang="en-US"/>
              <a:t>input  = /Volumes/EXT_DATA/DATA/CONTROL/</a:t>
            </a:r>
            <a:r>
              <a:rPr lang="en-US" err="1"/>
              <a:t>manifest.updated_motion.problems.txt</a:t>
            </a:r>
            <a:r>
              <a:rPr lang="en-US"/>
              <a:t> (lines = 107)</a:t>
            </a:r>
          </a:p>
          <a:p>
            <a:r>
              <a:rPr lang="en-US"/>
              <a:t>output = /Volumes/EXT_DATA/DATA/CONTROL/</a:t>
            </a:r>
            <a:r>
              <a:rPr lang="en-US" err="1"/>
              <a:t>manifest.updated_motion.problems.FN.txt</a:t>
            </a:r>
            <a:r>
              <a:rPr lang="en-US"/>
              <a:t> (lines = 19)</a:t>
            </a:r>
          </a:p>
          <a:p>
            <a:r>
              <a:rPr lang="en-US"/>
              <a:t>output manifest # = 19</a:t>
            </a:r>
          </a:p>
          <a:p>
            <a:r>
              <a:rPr lang="en-US"/>
              <a:t>&gt;&gt;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OKN-GAZE.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TP = 50 (46.73)</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FP = 1 (0.93)</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TN = 37 (34.58)</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FN = 19 (17.76)</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sum in P = 69 (64.49)</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sum in N = 38 (35.51)</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sum out P = 51 (47.66)</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sum out N = 56 (52.34)</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sum total = 107</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Sensitivity = 0.72</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Specificity = 0.97</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Accuracy    = 0.81</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PPV         = 0.98</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NPV         = 0.66</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F1          = 0.83</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OKN-NEW (MOTION_PROBLEMS)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TP = 61 (57.01)</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FP = 0 (0.00)</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TN = 38 (35.51)</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FN = 8 (7.48)</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sum in P = 69 (64.49)</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sum in N = 38 (35.51)</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sum out P = 61 (57.01)</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sum out N = 46 (42.99)</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sum total = 107</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Sensitivity = 0.88</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Specificity = 1.00</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Accuracy    = 0.93</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PPV         = 1.00</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NPV         = 0.83</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F1          = 0.94</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OKN-NEWER (MOTION_PROBLEMS)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TP = 63 (58.88)</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FP = 1 (0.93)</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TN = 37 (34.58)</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FN = 6 (5.61)</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sum in P = 69 (64.49)</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sum in N = 38 (35.51)</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sum out P = 64 (59.81)</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sum out N = 43 (40.19)</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sum total = 107</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Sensitivity = 0.91</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Specificity = 0.97</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Accuracy    = 0.93</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PPV         = 0.98</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NPV         = 0.86</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F1          = 0.95</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 </a:t>
            </a:r>
          </a:p>
          <a:p>
            <a:endParaRPr lang="en-US"/>
          </a:p>
          <a:p>
            <a:endParaRPr lang="en-US"/>
          </a:p>
          <a:p>
            <a:endParaRPr lang="en-US"/>
          </a:p>
          <a:p>
            <a:endParaRPr lang="en-US"/>
          </a:p>
          <a:p>
            <a:endParaRPr lang="en-US"/>
          </a:p>
        </p:txBody>
      </p:sp>
      <p:sp>
        <p:nvSpPr>
          <p:cNvPr id="4" name="Slide Number Placeholder 3">
            <a:extLst>
              <a:ext uri="{FF2B5EF4-FFF2-40B4-BE49-F238E27FC236}">
                <a16:creationId xmlns:a16="http://schemas.microsoft.com/office/drawing/2014/main" id="{40BB722C-7AA2-00BA-0EE2-BA3A3B6BA2C1}"/>
              </a:ext>
            </a:extLst>
          </p:cNvPr>
          <p:cNvSpPr>
            <a:spLocks noGrp="1"/>
          </p:cNvSpPr>
          <p:nvPr>
            <p:ph type="sldNum" sz="quarter" idx="5"/>
          </p:nvPr>
        </p:nvSpPr>
        <p:spPr/>
        <p:txBody>
          <a:bodyPr/>
          <a:lstStyle/>
          <a:p>
            <a:fld id="{1943EA3D-FDB0-FE4B-9ED0-D664920290B6}" type="slidenum">
              <a:rPr lang="en-US" smtClean="0"/>
              <a:t>16</a:t>
            </a:fld>
            <a:endParaRPr lang="en-US"/>
          </a:p>
        </p:txBody>
      </p:sp>
    </p:spTree>
    <p:extLst>
      <p:ext uri="{BB962C8B-B14F-4D97-AF65-F5344CB8AC3E}">
        <p14:creationId xmlns:p14="http://schemas.microsoft.com/office/powerpoint/2010/main" val="40718072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FIGURE 7.</a:t>
            </a:r>
            <a:r>
              <a:rPr lang="en-US"/>
              <a:t> Examples of results from four participants that formed the retest group. The participants (P1-P4) are shown column-wise. The first row shows results for OKN-G. The second row contains data for OKN-MMIC, and the third row only contains data for the control participant, who was had less than 30%data loss. The final row shows the segmentation results to indicate the reason for failure which were: P1=eyelashes, P2=distortion of the pupil by eyelashes and shadowing linking to background pixels, P3-P4=shadowing over the pupil created by the iris created a link to background pixels. Also shown are yellow dots indicating the location where data was read from using MMIC. The control example shows good delineation of the pupil as indicated by the arrow.</a:t>
            </a:r>
          </a:p>
          <a:p>
            <a:endParaRPr lang="en-US"/>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b="1"/>
              <a:t>NOTES FOR THIS IMAGE :</a:t>
            </a:r>
          </a:p>
          <a:p>
            <a:endParaRPr lang="en-US"/>
          </a:p>
        </p:txBody>
      </p:sp>
      <p:sp>
        <p:nvSpPr>
          <p:cNvPr id="4" name="Slide Number Placeholder 3"/>
          <p:cNvSpPr>
            <a:spLocks noGrp="1"/>
          </p:cNvSpPr>
          <p:nvPr>
            <p:ph type="sldNum" sz="quarter" idx="5"/>
          </p:nvPr>
        </p:nvSpPr>
        <p:spPr/>
        <p:txBody>
          <a:bodyPr/>
          <a:lstStyle/>
          <a:p>
            <a:fld id="{1943EA3D-FDB0-FE4B-9ED0-D664920290B6}" type="slidenum">
              <a:rPr lang="en-US" smtClean="0"/>
              <a:t>17</a:t>
            </a:fld>
            <a:endParaRPr lang="en-US"/>
          </a:p>
        </p:txBody>
      </p:sp>
    </p:spTree>
    <p:extLst>
      <p:ext uri="{BB962C8B-B14F-4D97-AF65-F5344CB8AC3E}">
        <p14:creationId xmlns:p14="http://schemas.microsoft.com/office/powerpoint/2010/main" val="19692144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A57F19-D894-D23E-2F5D-A050E7B53C9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CE764B2-48CC-2AFE-49DE-6EA534630F7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A02C2A3-7BA0-9ADD-473A-B2500C949452}"/>
              </a:ext>
            </a:extLst>
          </p:cNvPr>
          <p:cNvSpPr>
            <a:spLocks noGrp="1"/>
          </p:cNvSpPr>
          <p:nvPr>
            <p:ph type="body" idx="1"/>
          </p:nvPr>
        </p:nvSpPr>
        <p:spPr/>
        <p:txBody>
          <a:bodyPr/>
          <a:lstStyle/>
          <a:p>
            <a:r>
              <a:rPr lang="en-US" b="1"/>
              <a:t>TABLE 1. </a:t>
            </a:r>
            <a:r>
              <a:rPr lang="en-US"/>
              <a:t>Performance metrics for the “main” data-set across all methods tested.</a:t>
            </a:r>
            <a:endParaRPr lang="en-US" b="0"/>
          </a:p>
          <a:p>
            <a:endParaRPr lang="en-US" b="0"/>
          </a:p>
          <a:p>
            <a:endParaRPr lang="en-US" b="0"/>
          </a:p>
          <a:p>
            <a:endParaRPr lang="en-US" b="0"/>
          </a:p>
          <a:p>
            <a:pPr marL="0" marR="0" lvl="0" indent="0" algn="l" defTabSz="914400" rtl="0" eaLnBrk="1" fontAlgn="auto" latinLnBrk="0" hangingPunct="1">
              <a:lnSpc>
                <a:spcPct val="100000"/>
              </a:lnSpc>
              <a:spcBef>
                <a:spcPts val="0"/>
              </a:spcBef>
              <a:spcAft>
                <a:spcPts val="0"/>
              </a:spcAft>
              <a:buClrTx/>
              <a:buSzTx/>
              <a:buFontTx/>
              <a:buNone/>
              <a:tabLst/>
              <a:defRPr/>
            </a:pPr>
            <a:r>
              <a:rPr lang="en-US" b="1"/>
              <a:t>NOTES FOR THIS IMAGE :</a:t>
            </a:r>
          </a:p>
          <a:p>
            <a:endParaRPr lang="en-US" b="0"/>
          </a:p>
        </p:txBody>
      </p:sp>
      <p:sp>
        <p:nvSpPr>
          <p:cNvPr id="4" name="Slide Number Placeholder 3">
            <a:extLst>
              <a:ext uri="{FF2B5EF4-FFF2-40B4-BE49-F238E27FC236}">
                <a16:creationId xmlns:a16="http://schemas.microsoft.com/office/drawing/2014/main" id="{C9EC4044-A972-D0B2-37C9-B198342157CE}"/>
              </a:ext>
            </a:extLst>
          </p:cNvPr>
          <p:cNvSpPr>
            <a:spLocks noGrp="1"/>
          </p:cNvSpPr>
          <p:nvPr>
            <p:ph type="sldNum" sz="quarter" idx="5"/>
          </p:nvPr>
        </p:nvSpPr>
        <p:spPr/>
        <p:txBody>
          <a:bodyPr/>
          <a:lstStyle/>
          <a:p>
            <a:fld id="{1943EA3D-FDB0-FE4B-9ED0-D664920290B6}" type="slidenum">
              <a:rPr lang="en-US" smtClean="0"/>
              <a:t>18</a:t>
            </a:fld>
            <a:endParaRPr lang="en-US"/>
          </a:p>
        </p:txBody>
      </p:sp>
    </p:spTree>
    <p:extLst>
      <p:ext uri="{BB962C8B-B14F-4D97-AF65-F5344CB8AC3E}">
        <p14:creationId xmlns:p14="http://schemas.microsoft.com/office/powerpoint/2010/main" val="5889592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a:t>TABLE 2. </a:t>
            </a:r>
            <a:r>
              <a:rPr lang="en-US"/>
              <a:t>Performance metrics for the “retest” data-set across all methods tested.</a:t>
            </a:r>
            <a:endParaRPr lang="en-US" b="0"/>
          </a:p>
          <a:p>
            <a:endParaRPr lang="en-US"/>
          </a:p>
        </p:txBody>
      </p:sp>
      <p:sp>
        <p:nvSpPr>
          <p:cNvPr id="4" name="Slide Number Placeholder 3"/>
          <p:cNvSpPr>
            <a:spLocks noGrp="1"/>
          </p:cNvSpPr>
          <p:nvPr>
            <p:ph type="sldNum" sz="quarter" idx="5"/>
          </p:nvPr>
        </p:nvSpPr>
        <p:spPr/>
        <p:txBody>
          <a:bodyPr/>
          <a:lstStyle/>
          <a:p>
            <a:fld id="{1943EA3D-FDB0-FE4B-9ED0-D664920290B6}" type="slidenum">
              <a:rPr lang="en-US" smtClean="0"/>
              <a:t>19</a:t>
            </a:fld>
            <a:endParaRPr lang="en-US"/>
          </a:p>
        </p:txBody>
      </p:sp>
    </p:spTree>
    <p:extLst>
      <p:ext uri="{BB962C8B-B14F-4D97-AF65-F5344CB8AC3E}">
        <p14:creationId xmlns:p14="http://schemas.microsoft.com/office/powerpoint/2010/main" val="17509565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D48A1C-B872-4AC1-404A-9C211A9237D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4590BF0-493A-D1BF-DC1C-F3F5ED1679F4}"/>
              </a:ext>
            </a:extLst>
          </p:cNvPr>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a:extLst>
                  <a:ext uri="{FF2B5EF4-FFF2-40B4-BE49-F238E27FC236}">
                    <a16:creationId xmlns:a16="http://schemas.microsoft.com/office/drawing/2014/main" id="{ED05EB82-26E9-5B43-CB56-D98A59966FE1}"/>
                  </a:ext>
                </a:extLst>
              </p:cNvPr>
              <p:cNvSpPr>
                <a:spLocks noGrp="1"/>
              </p:cNvSpPr>
              <p:nvPr>
                <p:ph type="body" idx="1"/>
              </p:nvPr>
            </p:nvSpPr>
            <p:spPr/>
            <p:txBody>
              <a:bodyPr/>
              <a:lstStyle/>
              <a:p>
                <a:r>
                  <a:rPr lang="en-US" b="1"/>
                  <a:t>FIGURE 3.</a:t>
                </a:r>
                <a:r>
                  <a:rPr lang="en-US"/>
                  <a:t> </a:t>
                </a:r>
                <a:r>
                  <a:rPr lang="en-CA" sz="1200" kern="1200">
                    <a:solidFill>
                      <a:schemeClr val="tx1"/>
                    </a:solidFill>
                    <a:effectLst/>
                    <a:latin typeface="+mn-lt"/>
                    <a:ea typeface="+mn-ea"/>
                    <a:cs typeface="+mn-cs"/>
                  </a:rPr>
                  <a:t>The method takes the Fourier transform of the original image </a:t>
                </a:r>
                <a14:m>
                  <m:oMath xmlns:m="http://schemas.openxmlformats.org/officeDocument/2006/math">
                    <m:r>
                      <a:rPr lang="en-CA" sz="1200" i="1" kern="1200">
                        <a:solidFill>
                          <a:schemeClr val="tx1"/>
                        </a:solidFill>
                        <a:effectLst/>
                        <a:latin typeface="Cambria Math" panose="02040503050406030204" pitchFamily="18" charset="0"/>
                        <a:ea typeface="+mn-ea"/>
                        <a:cs typeface="+mn-cs"/>
                      </a:rPr>
                      <m:t>𝐼</m:t>
                    </m:r>
                    <m:d>
                      <m:dPr>
                        <m:ctrlPr>
                          <a:rPr lang="en-NZ" sz="1200" i="1" kern="1200">
                            <a:solidFill>
                              <a:schemeClr val="tx1"/>
                            </a:solidFill>
                            <a:effectLst/>
                            <a:latin typeface="Cambria Math" panose="02040503050406030204" pitchFamily="18" charset="0"/>
                            <a:ea typeface="+mn-ea"/>
                            <a:cs typeface="+mn-cs"/>
                          </a:rPr>
                        </m:ctrlPr>
                      </m:dPr>
                      <m:e>
                        <m:r>
                          <a:rPr lang="en-CA" sz="1200" b="1" i="1" kern="1200">
                            <a:solidFill>
                              <a:schemeClr val="tx1"/>
                            </a:solidFill>
                            <a:effectLst/>
                            <a:latin typeface="Cambria Math" panose="02040503050406030204" pitchFamily="18" charset="0"/>
                            <a:ea typeface="+mn-ea"/>
                            <a:cs typeface="+mn-cs"/>
                          </a:rPr>
                          <m:t>𝒙</m:t>
                        </m:r>
                        <m:r>
                          <a:rPr lang="en-CA" sz="1200" i="1" kern="1200">
                            <a:solidFill>
                              <a:schemeClr val="tx1"/>
                            </a:solidFill>
                            <a:effectLst/>
                            <a:latin typeface="Cambria Math" panose="02040503050406030204" pitchFamily="18" charset="0"/>
                            <a:ea typeface="+mn-ea"/>
                            <a:cs typeface="+mn-cs"/>
                          </a:rPr>
                          <m:t>,</m:t>
                        </m:r>
                        <m:r>
                          <a:rPr lang="en-CA" sz="1200" i="1" kern="1200">
                            <a:solidFill>
                              <a:schemeClr val="tx1"/>
                            </a:solidFill>
                            <a:effectLst/>
                            <a:latin typeface="Cambria Math" panose="02040503050406030204" pitchFamily="18" charset="0"/>
                            <a:ea typeface="+mn-ea"/>
                            <a:cs typeface="+mn-cs"/>
                          </a:rPr>
                          <m:t>𝑡</m:t>
                        </m:r>
                      </m:e>
                    </m:d>
                  </m:oMath>
                </a14:m>
                <a:r>
                  <a:rPr lang="en-CA" sz="1200" kern="1200">
                    <a:solidFill>
                      <a:schemeClr val="tx1"/>
                    </a:solidFill>
                    <a:effectLst/>
                    <a:latin typeface="+mn-lt"/>
                    <a:ea typeface="+mn-ea"/>
                    <a:cs typeface="+mn-cs"/>
                  </a:rPr>
                  <a:t> and multiplies it by a bank of filters </a:t>
                </a:r>
                <a14:m>
                  <m:oMath xmlns:m="http://schemas.openxmlformats.org/officeDocument/2006/math">
                    <m:r>
                      <a:rPr lang="en-CA" sz="1200" i="1" kern="1200">
                        <a:solidFill>
                          <a:schemeClr val="tx1"/>
                        </a:solidFill>
                        <a:effectLst/>
                        <a:latin typeface="Cambria Math" panose="02040503050406030204" pitchFamily="18" charset="0"/>
                        <a:ea typeface="+mn-ea"/>
                        <a:cs typeface="+mn-cs"/>
                      </a:rPr>
                      <m:t>ℱ</m:t>
                    </m:r>
                    <m:d>
                      <m:dPr>
                        <m:begChr m:val="{"/>
                        <m:endChr m:val="}"/>
                        <m:ctrlPr>
                          <a:rPr lang="en-NZ" sz="1200" i="1" kern="1200">
                            <a:solidFill>
                              <a:schemeClr val="tx1"/>
                            </a:solidFill>
                            <a:effectLst/>
                            <a:latin typeface="Cambria Math" panose="02040503050406030204" pitchFamily="18" charset="0"/>
                            <a:ea typeface="+mn-ea"/>
                            <a:cs typeface="+mn-cs"/>
                          </a:rPr>
                        </m:ctrlPr>
                      </m:dPr>
                      <m:e>
                        <m:sSub>
                          <m:sSubPr>
                            <m:ctrlPr>
                              <a:rPr lang="en-NZ" sz="1200" i="1" kern="1200">
                                <a:solidFill>
                                  <a:schemeClr val="tx1"/>
                                </a:solidFill>
                                <a:effectLst/>
                                <a:latin typeface="Cambria Math" panose="02040503050406030204" pitchFamily="18" charset="0"/>
                                <a:ea typeface="+mn-ea"/>
                                <a:cs typeface="+mn-cs"/>
                              </a:rPr>
                            </m:ctrlPr>
                          </m:sSubPr>
                          <m:e>
                            <m:r>
                              <a:rPr lang="en-CA" sz="1200" i="1" kern="1200">
                                <a:solidFill>
                                  <a:schemeClr val="tx1"/>
                                </a:solidFill>
                                <a:effectLst/>
                                <a:latin typeface="Cambria Math" panose="02040503050406030204" pitchFamily="18" charset="0"/>
                                <a:ea typeface="+mn-ea"/>
                                <a:cs typeface="+mn-cs"/>
                              </a:rPr>
                              <m:t>𝐵</m:t>
                            </m:r>
                          </m:e>
                          <m:sub>
                            <m:r>
                              <a:rPr lang="en-CA" sz="1200" i="1" kern="1200">
                                <a:solidFill>
                                  <a:schemeClr val="tx1"/>
                                </a:solidFill>
                                <a:effectLst/>
                                <a:latin typeface="Cambria Math" panose="02040503050406030204" pitchFamily="18" charset="0"/>
                                <a:ea typeface="+mn-ea"/>
                                <a:cs typeface="+mn-cs"/>
                              </a:rPr>
                              <m:t>𝑙</m:t>
                            </m:r>
                          </m:sub>
                        </m:sSub>
                      </m:e>
                    </m:d>
                  </m:oMath>
                </a14:m>
                <a:r>
                  <a:rPr lang="en-CA" sz="1200" kern="1200">
                    <a:solidFill>
                      <a:schemeClr val="tx1"/>
                    </a:solidFill>
                    <a:effectLst/>
                    <a:latin typeface="+mn-lt"/>
                    <a:ea typeface="+mn-ea"/>
                    <a:cs typeface="+mn-cs"/>
                  </a:rPr>
                  <a:t> that each select for a particular frequency and orientation. The local phase </a:t>
                </a:r>
                <a14:m>
                  <m:oMath xmlns:m="http://schemas.openxmlformats.org/officeDocument/2006/math">
                    <m:sSub>
                      <m:sSubPr>
                        <m:ctrlPr>
                          <a:rPr lang="en-NZ" sz="1200" i="1" kern="1200">
                            <a:solidFill>
                              <a:schemeClr val="tx1"/>
                            </a:solidFill>
                            <a:effectLst/>
                            <a:latin typeface="Cambria Math" panose="02040503050406030204" pitchFamily="18" charset="0"/>
                            <a:ea typeface="+mn-ea"/>
                            <a:cs typeface="+mn-cs"/>
                          </a:rPr>
                        </m:ctrlPr>
                      </m:sSubPr>
                      <m:e>
                        <m:r>
                          <a:rPr lang="en-CA" sz="1200" i="1" kern="1200">
                            <a:solidFill>
                              <a:schemeClr val="tx1"/>
                            </a:solidFill>
                            <a:effectLst/>
                            <a:latin typeface="Cambria Math" panose="02040503050406030204" pitchFamily="18" charset="0"/>
                            <a:ea typeface="+mn-ea"/>
                            <a:cs typeface="+mn-cs"/>
                          </a:rPr>
                          <m:t>𝜙</m:t>
                        </m:r>
                      </m:e>
                      <m:sub>
                        <m:r>
                          <a:rPr lang="en-CA" sz="1200" i="1" kern="1200">
                            <a:solidFill>
                              <a:schemeClr val="tx1"/>
                            </a:solidFill>
                            <a:effectLst/>
                            <a:latin typeface="Cambria Math" panose="02040503050406030204" pitchFamily="18" charset="0"/>
                            <a:ea typeface="+mn-ea"/>
                            <a:cs typeface="+mn-cs"/>
                          </a:rPr>
                          <m:t>𝑙</m:t>
                        </m:r>
                      </m:sub>
                    </m:sSub>
                    <m:r>
                      <a:rPr lang="en-CA" sz="1200" i="1" kern="1200">
                        <a:solidFill>
                          <a:schemeClr val="tx1"/>
                        </a:solidFill>
                        <a:effectLst/>
                        <a:latin typeface="Cambria Math" panose="02040503050406030204" pitchFamily="18" charset="0"/>
                        <a:ea typeface="+mn-ea"/>
                        <a:cs typeface="+mn-cs"/>
                      </a:rPr>
                      <m:t>(</m:t>
                    </m:r>
                    <m:r>
                      <a:rPr lang="en-CA" sz="1200" b="1" i="1" kern="1200">
                        <a:solidFill>
                          <a:schemeClr val="tx1"/>
                        </a:solidFill>
                        <a:effectLst/>
                        <a:latin typeface="Cambria Math" panose="02040503050406030204" pitchFamily="18" charset="0"/>
                        <a:ea typeface="+mn-ea"/>
                        <a:cs typeface="+mn-cs"/>
                      </a:rPr>
                      <m:t>𝒙</m:t>
                    </m:r>
                    <m:r>
                      <a:rPr lang="en-CA" sz="1200" i="1" kern="1200">
                        <a:solidFill>
                          <a:schemeClr val="tx1"/>
                        </a:solidFill>
                        <a:effectLst/>
                        <a:latin typeface="Cambria Math" panose="02040503050406030204" pitchFamily="18" charset="0"/>
                        <a:ea typeface="+mn-ea"/>
                        <a:cs typeface="+mn-cs"/>
                      </a:rPr>
                      <m:t>,</m:t>
                    </m:r>
                    <m:r>
                      <a:rPr lang="en-CA" sz="1200" i="1" kern="1200">
                        <a:solidFill>
                          <a:schemeClr val="tx1"/>
                        </a:solidFill>
                        <a:effectLst/>
                        <a:latin typeface="Cambria Math" panose="02040503050406030204" pitchFamily="18" charset="0"/>
                        <a:ea typeface="+mn-ea"/>
                        <a:cs typeface="+mn-cs"/>
                      </a:rPr>
                      <m:t>𝑡</m:t>
                    </m:r>
                    <m:r>
                      <a:rPr lang="en-CA" sz="1200" i="1" kern="1200">
                        <a:solidFill>
                          <a:schemeClr val="tx1"/>
                        </a:solidFill>
                        <a:effectLst/>
                        <a:latin typeface="Cambria Math" panose="02040503050406030204" pitchFamily="18" charset="0"/>
                        <a:ea typeface="+mn-ea"/>
                        <a:cs typeface="+mn-cs"/>
                      </a:rPr>
                      <m:t>)</m:t>
                    </m:r>
                  </m:oMath>
                </a14:m>
                <a:r>
                  <a:rPr lang="en-CA" sz="1200" kern="1200">
                    <a:solidFill>
                      <a:schemeClr val="tx1"/>
                    </a:solidFill>
                    <a:effectLst/>
                    <a:latin typeface="+mn-lt"/>
                    <a:ea typeface="+mn-ea"/>
                    <a:cs typeface="+mn-cs"/>
                  </a:rPr>
                  <a:t> and amplitude </a:t>
                </a:r>
                <a14:m>
                  <m:oMath xmlns:m="http://schemas.openxmlformats.org/officeDocument/2006/math">
                    <m:sSub>
                      <m:sSubPr>
                        <m:ctrlPr>
                          <a:rPr lang="en-NZ" sz="1200" i="1" kern="1200">
                            <a:solidFill>
                              <a:schemeClr val="tx1"/>
                            </a:solidFill>
                            <a:effectLst/>
                            <a:latin typeface="Cambria Math" panose="02040503050406030204" pitchFamily="18" charset="0"/>
                            <a:ea typeface="+mn-ea"/>
                            <a:cs typeface="+mn-cs"/>
                          </a:rPr>
                        </m:ctrlPr>
                      </m:sSubPr>
                      <m:e>
                        <m:r>
                          <a:rPr lang="en-CA" sz="1200" i="1" kern="1200">
                            <a:solidFill>
                              <a:schemeClr val="tx1"/>
                            </a:solidFill>
                            <a:effectLst/>
                            <a:latin typeface="Cambria Math" panose="02040503050406030204" pitchFamily="18" charset="0"/>
                            <a:ea typeface="+mn-ea"/>
                            <a:cs typeface="+mn-cs"/>
                          </a:rPr>
                          <m:t>𝐴</m:t>
                        </m:r>
                      </m:e>
                      <m:sub>
                        <m:r>
                          <a:rPr lang="en-CA" sz="1200" i="1" kern="1200">
                            <a:solidFill>
                              <a:schemeClr val="tx1"/>
                            </a:solidFill>
                            <a:effectLst/>
                            <a:latin typeface="Cambria Math" panose="02040503050406030204" pitchFamily="18" charset="0"/>
                            <a:ea typeface="+mn-ea"/>
                            <a:cs typeface="+mn-cs"/>
                          </a:rPr>
                          <m:t>𝑙</m:t>
                        </m:r>
                      </m:sub>
                    </m:sSub>
                    <m:r>
                      <a:rPr lang="en-CA" sz="1200" i="1" kern="1200">
                        <a:solidFill>
                          <a:schemeClr val="tx1"/>
                        </a:solidFill>
                        <a:effectLst/>
                        <a:latin typeface="Cambria Math" panose="02040503050406030204" pitchFamily="18" charset="0"/>
                        <a:ea typeface="+mn-ea"/>
                        <a:cs typeface="+mn-cs"/>
                      </a:rPr>
                      <m:t>(</m:t>
                    </m:r>
                    <m:r>
                      <a:rPr lang="en-CA" sz="1200" b="1" i="1" kern="1200">
                        <a:solidFill>
                          <a:schemeClr val="tx1"/>
                        </a:solidFill>
                        <a:effectLst/>
                        <a:latin typeface="Cambria Math" panose="02040503050406030204" pitchFamily="18" charset="0"/>
                        <a:ea typeface="+mn-ea"/>
                        <a:cs typeface="+mn-cs"/>
                      </a:rPr>
                      <m:t>𝒙</m:t>
                    </m:r>
                    <m:r>
                      <a:rPr lang="en-CA" sz="1200" i="1" kern="1200">
                        <a:solidFill>
                          <a:schemeClr val="tx1"/>
                        </a:solidFill>
                        <a:effectLst/>
                        <a:latin typeface="Cambria Math" panose="02040503050406030204" pitchFamily="18" charset="0"/>
                        <a:ea typeface="+mn-ea"/>
                        <a:cs typeface="+mn-cs"/>
                      </a:rPr>
                      <m:t>,</m:t>
                    </m:r>
                    <m:r>
                      <a:rPr lang="en-CA" sz="1200" i="1" kern="1200">
                        <a:solidFill>
                          <a:schemeClr val="tx1"/>
                        </a:solidFill>
                        <a:effectLst/>
                        <a:latin typeface="Cambria Math" panose="02040503050406030204" pitchFamily="18" charset="0"/>
                        <a:ea typeface="+mn-ea"/>
                        <a:cs typeface="+mn-cs"/>
                      </a:rPr>
                      <m:t>𝑡</m:t>
                    </m:r>
                    <m:r>
                      <a:rPr lang="en-CA" sz="1200" i="1" kern="1200">
                        <a:solidFill>
                          <a:schemeClr val="tx1"/>
                        </a:solidFill>
                        <a:effectLst/>
                        <a:latin typeface="Cambria Math" panose="02040503050406030204" pitchFamily="18" charset="0"/>
                        <a:ea typeface="+mn-ea"/>
                        <a:cs typeface="+mn-cs"/>
                      </a:rPr>
                      <m:t>)</m:t>
                    </m:r>
                  </m:oMath>
                </a14:m>
                <a:r>
                  <a:rPr lang="en-CA" sz="1200" kern="1200">
                    <a:solidFill>
                      <a:schemeClr val="tx1"/>
                    </a:solidFill>
                    <a:effectLst/>
                    <a:latin typeface="+mn-lt"/>
                    <a:ea typeface="+mn-ea"/>
                    <a:cs typeface="+mn-cs"/>
                  </a:rPr>
                  <a:t> is estimated by taking the inverse Fourier Transform of the result. Displacement estimation. An estimate of displacement is determined by a weighted least squares estimate of displacement obtained by a phase based optical flow equation </a:t>
                </a:r>
                <a:endParaRPr lang="en-NZ" sz="1200" kern="1200">
                  <a:solidFill>
                    <a:schemeClr val="tx1"/>
                  </a:solidFill>
                  <a:effectLst/>
                  <a:latin typeface="+mn-lt"/>
                  <a:ea typeface="+mn-ea"/>
                  <a:cs typeface="+mn-cs"/>
                </a:endParaRPr>
              </a:p>
              <a:p>
                <a:endParaRPr lang="en-US"/>
              </a:p>
              <a:p>
                <a:endParaRPr lang="en-US"/>
              </a:p>
              <a:p>
                <a:endParaRPr lang="en-US"/>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b="1"/>
                  <a:t>NOTES FOR THIS IMAGE :</a:t>
                </a:r>
              </a:p>
              <a:p>
                <a:endParaRPr lang="en-US" b="1"/>
              </a:p>
            </p:txBody>
          </p:sp>
        </mc:Choice>
        <mc:Fallback xmlns="">
          <p:sp>
            <p:nvSpPr>
              <p:cNvPr id="3" name="Notes Placeholder 2">
                <a:extLst>
                  <a:ext uri="{FF2B5EF4-FFF2-40B4-BE49-F238E27FC236}">
                    <a16:creationId xmlns:a16="http://schemas.microsoft.com/office/drawing/2014/main" id="{ED05EB82-26E9-5B43-CB56-D98A59966FE1}"/>
                  </a:ext>
                </a:extLst>
              </p:cNvPr>
              <p:cNvSpPr>
                <a:spLocks noGrp="1"/>
              </p:cNvSpPr>
              <p:nvPr>
                <p:ph type="body" idx="1"/>
              </p:nvPr>
            </p:nvSpPr>
            <p:spPr/>
            <p:txBody>
              <a:bodyPr/>
              <a:lstStyle/>
              <a:p>
                <a:r>
                  <a:rPr lang="en-US" b="1"/>
                  <a:t>FIGURE 3.</a:t>
                </a:r>
                <a:r>
                  <a:rPr lang="en-US"/>
                  <a:t> </a:t>
                </a:r>
                <a:r>
                  <a:rPr lang="en-CA" sz="1200" kern="1200">
                    <a:solidFill>
                      <a:schemeClr val="tx1"/>
                    </a:solidFill>
                    <a:effectLst/>
                    <a:latin typeface="+mn-lt"/>
                    <a:ea typeface="+mn-ea"/>
                    <a:cs typeface="+mn-cs"/>
                  </a:rPr>
                  <a:t>The method takes the Fourier transform of the original image </a:t>
                </a:r>
                <a:r>
                  <a:rPr lang="en-CA" sz="1200" i="0" kern="1200">
                    <a:solidFill>
                      <a:schemeClr val="tx1"/>
                    </a:solidFill>
                    <a:effectLst/>
                    <a:latin typeface="Cambria Math" panose="02040503050406030204" pitchFamily="18" charset="0"/>
                    <a:ea typeface="+mn-ea"/>
                    <a:cs typeface="+mn-cs"/>
                  </a:rPr>
                  <a:t>𝐼</a:t>
                </a:r>
                <a:r>
                  <a:rPr lang="en-NZ" sz="1200" i="0" kern="1200">
                    <a:solidFill>
                      <a:schemeClr val="tx1"/>
                    </a:solidFill>
                    <a:effectLst/>
                    <a:latin typeface="Cambria Math" panose="02040503050406030204" pitchFamily="18" charset="0"/>
                    <a:ea typeface="+mn-ea"/>
                    <a:cs typeface="+mn-cs"/>
                  </a:rPr>
                  <a:t>(</a:t>
                </a:r>
                <a:r>
                  <a:rPr lang="en-CA" sz="1200" b="1" i="0" kern="1200">
                    <a:solidFill>
                      <a:schemeClr val="tx1"/>
                    </a:solidFill>
                    <a:effectLst/>
                    <a:latin typeface="Cambria Math" panose="02040503050406030204" pitchFamily="18" charset="0"/>
                    <a:ea typeface="+mn-ea"/>
                    <a:cs typeface="+mn-cs"/>
                  </a:rPr>
                  <a:t>𝒙</a:t>
                </a:r>
                <a:r>
                  <a:rPr lang="en-CA" sz="1200" i="0" kern="1200">
                    <a:solidFill>
                      <a:schemeClr val="tx1"/>
                    </a:solidFill>
                    <a:effectLst/>
                    <a:latin typeface="Cambria Math" panose="02040503050406030204" pitchFamily="18" charset="0"/>
                    <a:ea typeface="+mn-ea"/>
                    <a:cs typeface="+mn-cs"/>
                  </a:rPr>
                  <a:t>,𝑡)</a:t>
                </a:r>
                <a:r>
                  <a:rPr lang="en-CA" sz="1200" kern="1200">
                    <a:solidFill>
                      <a:schemeClr val="tx1"/>
                    </a:solidFill>
                    <a:effectLst/>
                    <a:latin typeface="+mn-lt"/>
                    <a:ea typeface="+mn-ea"/>
                    <a:cs typeface="+mn-cs"/>
                  </a:rPr>
                  <a:t> and multiplies it by a bank of filters </a:t>
                </a:r>
                <a:r>
                  <a:rPr lang="en-CA" sz="1200" i="0" kern="1200">
                    <a:solidFill>
                      <a:schemeClr val="tx1"/>
                    </a:solidFill>
                    <a:effectLst/>
                    <a:latin typeface="Cambria Math" panose="02040503050406030204" pitchFamily="18" charset="0"/>
                    <a:ea typeface="+mn-ea"/>
                    <a:cs typeface="+mn-cs"/>
                  </a:rPr>
                  <a:t>ℱ</a:t>
                </a:r>
                <a:r>
                  <a:rPr lang="en-NZ" sz="1200" i="0" kern="1200">
                    <a:solidFill>
                      <a:schemeClr val="tx1"/>
                    </a:solidFill>
                    <a:effectLst/>
                    <a:latin typeface="Cambria Math" panose="02040503050406030204" pitchFamily="18" charset="0"/>
                    <a:ea typeface="+mn-ea"/>
                    <a:cs typeface="+mn-cs"/>
                  </a:rPr>
                  <a:t>{</a:t>
                </a:r>
                <a:r>
                  <a:rPr lang="en-CA" sz="1200" i="0" kern="1200">
                    <a:solidFill>
                      <a:schemeClr val="tx1"/>
                    </a:solidFill>
                    <a:effectLst/>
                    <a:latin typeface="Cambria Math" panose="02040503050406030204" pitchFamily="18" charset="0"/>
                    <a:ea typeface="+mn-ea"/>
                    <a:cs typeface="+mn-cs"/>
                  </a:rPr>
                  <a:t>𝐵</a:t>
                </a:r>
                <a:r>
                  <a:rPr lang="en-NZ" sz="1200" i="0" kern="1200">
                    <a:solidFill>
                      <a:schemeClr val="tx1"/>
                    </a:solidFill>
                    <a:effectLst/>
                    <a:latin typeface="Cambria Math" panose="02040503050406030204" pitchFamily="18" charset="0"/>
                    <a:ea typeface="+mn-ea"/>
                    <a:cs typeface="+mn-cs"/>
                  </a:rPr>
                  <a:t>_</a:t>
                </a:r>
                <a:r>
                  <a:rPr lang="en-CA" sz="1200" i="0" kern="1200">
                    <a:solidFill>
                      <a:schemeClr val="tx1"/>
                    </a:solidFill>
                    <a:effectLst/>
                    <a:latin typeface="Cambria Math" panose="02040503050406030204" pitchFamily="18" charset="0"/>
                    <a:ea typeface="+mn-ea"/>
                    <a:cs typeface="+mn-cs"/>
                  </a:rPr>
                  <a:t>𝑙 }</a:t>
                </a:r>
                <a:r>
                  <a:rPr lang="en-CA" sz="1200" kern="1200">
                    <a:solidFill>
                      <a:schemeClr val="tx1"/>
                    </a:solidFill>
                    <a:effectLst/>
                    <a:latin typeface="+mn-lt"/>
                    <a:ea typeface="+mn-ea"/>
                    <a:cs typeface="+mn-cs"/>
                  </a:rPr>
                  <a:t> that each select for a particular frequency and orientation. The local phase </a:t>
                </a:r>
                <a:r>
                  <a:rPr lang="en-CA" sz="1200" i="0" kern="1200">
                    <a:solidFill>
                      <a:schemeClr val="tx1"/>
                    </a:solidFill>
                    <a:effectLst/>
                    <a:latin typeface="Cambria Math" panose="02040503050406030204" pitchFamily="18" charset="0"/>
                    <a:ea typeface="+mn-ea"/>
                    <a:cs typeface="+mn-cs"/>
                  </a:rPr>
                  <a:t>𝜙</a:t>
                </a:r>
                <a:r>
                  <a:rPr lang="en-NZ" sz="1200" i="0" kern="1200">
                    <a:solidFill>
                      <a:schemeClr val="tx1"/>
                    </a:solidFill>
                    <a:effectLst/>
                    <a:latin typeface="Cambria Math" panose="02040503050406030204" pitchFamily="18" charset="0"/>
                    <a:ea typeface="+mn-ea"/>
                    <a:cs typeface="+mn-cs"/>
                  </a:rPr>
                  <a:t>_</a:t>
                </a:r>
                <a:r>
                  <a:rPr lang="en-CA" sz="1200" i="0" kern="1200">
                    <a:solidFill>
                      <a:schemeClr val="tx1"/>
                    </a:solidFill>
                    <a:effectLst/>
                    <a:latin typeface="Cambria Math" panose="02040503050406030204" pitchFamily="18" charset="0"/>
                    <a:ea typeface="+mn-ea"/>
                    <a:cs typeface="+mn-cs"/>
                  </a:rPr>
                  <a:t>𝑙 (</a:t>
                </a:r>
                <a:r>
                  <a:rPr lang="en-CA" sz="1200" b="1" i="0" kern="1200">
                    <a:solidFill>
                      <a:schemeClr val="tx1"/>
                    </a:solidFill>
                    <a:effectLst/>
                    <a:latin typeface="Cambria Math" panose="02040503050406030204" pitchFamily="18" charset="0"/>
                    <a:ea typeface="+mn-ea"/>
                    <a:cs typeface="+mn-cs"/>
                  </a:rPr>
                  <a:t>𝒙</a:t>
                </a:r>
                <a:r>
                  <a:rPr lang="en-CA" sz="1200" i="0" kern="1200">
                    <a:solidFill>
                      <a:schemeClr val="tx1"/>
                    </a:solidFill>
                    <a:effectLst/>
                    <a:latin typeface="Cambria Math" panose="02040503050406030204" pitchFamily="18" charset="0"/>
                    <a:ea typeface="+mn-ea"/>
                    <a:cs typeface="+mn-cs"/>
                  </a:rPr>
                  <a:t>,𝑡)</a:t>
                </a:r>
                <a:r>
                  <a:rPr lang="en-CA" sz="1200" kern="1200">
                    <a:solidFill>
                      <a:schemeClr val="tx1"/>
                    </a:solidFill>
                    <a:effectLst/>
                    <a:latin typeface="+mn-lt"/>
                    <a:ea typeface="+mn-ea"/>
                    <a:cs typeface="+mn-cs"/>
                  </a:rPr>
                  <a:t> and amplitude </a:t>
                </a:r>
                <a:r>
                  <a:rPr lang="en-CA" sz="1200" i="0" kern="1200">
                    <a:solidFill>
                      <a:schemeClr val="tx1"/>
                    </a:solidFill>
                    <a:effectLst/>
                    <a:latin typeface="Cambria Math" panose="02040503050406030204" pitchFamily="18" charset="0"/>
                    <a:ea typeface="+mn-ea"/>
                    <a:cs typeface="+mn-cs"/>
                  </a:rPr>
                  <a:t>𝐴</a:t>
                </a:r>
                <a:r>
                  <a:rPr lang="en-NZ" sz="1200" i="0" kern="1200">
                    <a:solidFill>
                      <a:schemeClr val="tx1"/>
                    </a:solidFill>
                    <a:effectLst/>
                    <a:latin typeface="Cambria Math" panose="02040503050406030204" pitchFamily="18" charset="0"/>
                    <a:ea typeface="+mn-ea"/>
                    <a:cs typeface="+mn-cs"/>
                  </a:rPr>
                  <a:t>_</a:t>
                </a:r>
                <a:r>
                  <a:rPr lang="en-CA" sz="1200" i="0" kern="1200">
                    <a:solidFill>
                      <a:schemeClr val="tx1"/>
                    </a:solidFill>
                    <a:effectLst/>
                    <a:latin typeface="Cambria Math" panose="02040503050406030204" pitchFamily="18" charset="0"/>
                    <a:ea typeface="+mn-ea"/>
                    <a:cs typeface="+mn-cs"/>
                  </a:rPr>
                  <a:t>𝑙 (</a:t>
                </a:r>
                <a:r>
                  <a:rPr lang="en-CA" sz="1200" b="1" i="0" kern="1200">
                    <a:solidFill>
                      <a:schemeClr val="tx1"/>
                    </a:solidFill>
                    <a:effectLst/>
                    <a:latin typeface="Cambria Math" panose="02040503050406030204" pitchFamily="18" charset="0"/>
                    <a:ea typeface="+mn-ea"/>
                    <a:cs typeface="+mn-cs"/>
                  </a:rPr>
                  <a:t>𝒙</a:t>
                </a:r>
                <a:r>
                  <a:rPr lang="en-CA" sz="1200" i="0" kern="1200">
                    <a:solidFill>
                      <a:schemeClr val="tx1"/>
                    </a:solidFill>
                    <a:effectLst/>
                    <a:latin typeface="Cambria Math" panose="02040503050406030204" pitchFamily="18" charset="0"/>
                    <a:ea typeface="+mn-ea"/>
                    <a:cs typeface="+mn-cs"/>
                  </a:rPr>
                  <a:t>,𝑡)</a:t>
                </a:r>
                <a:r>
                  <a:rPr lang="en-CA" sz="1200" kern="1200">
                    <a:solidFill>
                      <a:schemeClr val="tx1"/>
                    </a:solidFill>
                    <a:effectLst/>
                    <a:latin typeface="+mn-lt"/>
                    <a:ea typeface="+mn-ea"/>
                    <a:cs typeface="+mn-cs"/>
                  </a:rPr>
                  <a:t> is estimated by taking the inverse Fourier Transform of the result. Displacement estimation. An estimate of displacement is determined by a weighted least squares estimate of displacement obtained by a phase based optical flow equation </a:t>
                </a:r>
                <a:endParaRPr lang="en-NZ" sz="1200" kern="1200">
                  <a:solidFill>
                    <a:schemeClr val="tx1"/>
                  </a:solidFill>
                  <a:effectLst/>
                  <a:latin typeface="+mn-lt"/>
                  <a:ea typeface="+mn-ea"/>
                  <a:cs typeface="+mn-cs"/>
                </a:endParaRPr>
              </a:p>
              <a:p>
                <a:endParaRPr lang="en-US"/>
              </a:p>
              <a:p>
                <a:endParaRPr lang="en-US"/>
              </a:p>
              <a:p>
                <a:endParaRPr lang="en-US"/>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b="1"/>
                  <a:t>NOTES FOR THIS IMAGE :</a:t>
                </a:r>
              </a:p>
              <a:p>
                <a:endParaRPr lang="en-US" b="1"/>
              </a:p>
            </p:txBody>
          </p:sp>
        </mc:Fallback>
      </mc:AlternateContent>
      <p:sp>
        <p:nvSpPr>
          <p:cNvPr id="4" name="Slide Number Placeholder 3">
            <a:extLst>
              <a:ext uri="{FF2B5EF4-FFF2-40B4-BE49-F238E27FC236}">
                <a16:creationId xmlns:a16="http://schemas.microsoft.com/office/drawing/2014/main" id="{794F7E75-6F20-0DB9-35AF-71CDD26839C8}"/>
              </a:ext>
            </a:extLst>
          </p:cNvPr>
          <p:cNvSpPr>
            <a:spLocks noGrp="1"/>
          </p:cNvSpPr>
          <p:nvPr>
            <p:ph type="sldNum" sz="quarter" idx="5"/>
          </p:nvPr>
        </p:nvSpPr>
        <p:spPr/>
        <p:txBody>
          <a:bodyPr/>
          <a:lstStyle/>
          <a:p>
            <a:fld id="{1943EA3D-FDB0-FE4B-9ED0-D664920290B6}" type="slidenum">
              <a:rPr lang="en-US" smtClean="0"/>
              <a:t>2</a:t>
            </a:fld>
            <a:endParaRPr lang="en-US"/>
          </a:p>
        </p:txBody>
      </p:sp>
    </p:spTree>
    <p:extLst>
      <p:ext uri="{BB962C8B-B14F-4D97-AF65-F5344CB8AC3E}">
        <p14:creationId xmlns:p14="http://schemas.microsoft.com/office/powerpoint/2010/main" val="22052305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5F38C1-5170-2B64-3292-6821909D929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CDC1B6E-530C-8D05-DDCD-8BD99DC660A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1ABB53F-8474-9CF0-AB48-4C772EF89DBE}"/>
              </a:ext>
            </a:extLst>
          </p:cNvPr>
          <p:cNvSpPr>
            <a:spLocks noGrp="1"/>
          </p:cNvSpPr>
          <p:nvPr>
            <p:ph type="body" idx="1"/>
          </p:nvPr>
        </p:nvSpPr>
        <p:spPr/>
        <p:txBody>
          <a:bodyPr/>
          <a:lstStyle/>
          <a:p>
            <a:r>
              <a:rPr lang="en-US" b="1"/>
              <a:t>FIGURE 3.</a:t>
            </a:r>
            <a:r>
              <a:rPr lang="en-US" b="0"/>
              <a:t>  The methods compared. The gaze (G) obtained from the Pupil Neon eye tracking glasses is passed through the OKN detector to yield a per trial present/absent result (OKN-G).  The OKN-C and OKN-MMIC methods are found after applying Centroid Tracking(C) or motion microscope (MMIC) methods applied to each eye. The STEP methods choose the result of the OKN-C/OKN-MMIC methods if OKN-G was false.  For these methods, S is a switch used to select between methods.</a:t>
            </a:r>
          </a:p>
        </p:txBody>
      </p:sp>
      <p:sp>
        <p:nvSpPr>
          <p:cNvPr id="4" name="Slide Number Placeholder 3">
            <a:extLst>
              <a:ext uri="{FF2B5EF4-FFF2-40B4-BE49-F238E27FC236}">
                <a16:creationId xmlns:a16="http://schemas.microsoft.com/office/drawing/2014/main" id="{B802F54D-5A5A-772E-FEF0-5BBF299001F5}"/>
              </a:ext>
            </a:extLst>
          </p:cNvPr>
          <p:cNvSpPr>
            <a:spLocks noGrp="1"/>
          </p:cNvSpPr>
          <p:nvPr>
            <p:ph type="sldNum" sz="quarter" idx="5"/>
          </p:nvPr>
        </p:nvSpPr>
        <p:spPr/>
        <p:txBody>
          <a:bodyPr/>
          <a:lstStyle/>
          <a:p>
            <a:fld id="{1943EA3D-FDB0-FE4B-9ED0-D664920290B6}" type="slidenum">
              <a:rPr lang="en-US" smtClean="0"/>
              <a:t>3</a:t>
            </a:fld>
            <a:endParaRPr lang="en-US"/>
          </a:p>
        </p:txBody>
      </p:sp>
    </p:spTree>
    <p:extLst>
      <p:ext uri="{BB962C8B-B14F-4D97-AF65-F5344CB8AC3E}">
        <p14:creationId xmlns:p14="http://schemas.microsoft.com/office/powerpoint/2010/main" val="24503478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51DF89-A4F4-8AF2-1967-7EF74EE168B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8B541C3-3471-4D01-A718-0BC5C1324E2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488972F-11B3-3645-50E3-6F9FEB6D04A2}"/>
              </a:ext>
            </a:extLst>
          </p:cNvPr>
          <p:cNvSpPr>
            <a:spLocks noGrp="1"/>
          </p:cNvSpPr>
          <p:nvPr>
            <p:ph type="body" idx="1"/>
          </p:nvPr>
        </p:nvSpPr>
        <p:spPr/>
        <p:txBody>
          <a:bodyPr/>
          <a:lstStyle/>
          <a:p>
            <a:r>
              <a:rPr lang="en-US" b="1"/>
              <a:t>FIGURE 4.  </a:t>
            </a:r>
            <a:r>
              <a:rPr lang="en-US" b="0"/>
              <a:t>Videos that were corrupted were removed from processing. The centroid algorithm was applied, and removed if they produced either no data or low data. The remaining eye camera videos were </a:t>
            </a:r>
            <a:r>
              <a:rPr lang="en-US" b="0" err="1"/>
              <a:t>procedded</a:t>
            </a:r>
            <a:r>
              <a:rPr lang="en-US" b="0"/>
              <a:t> in Experiment 1. </a:t>
            </a:r>
          </a:p>
          <a:p>
            <a:endParaRPr lang="en-US" b="0"/>
          </a:p>
          <a:p>
            <a:endParaRPr lang="en-US" b="0"/>
          </a:p>
          <a:p>
            <a:pPr marL="0" marR="0" lvl="0" indent="0" algn="l" defTabSz="914400" rtl="0" eaLnBrk="1" fontAlgn="auto" latinLnBrk="0" hangingPunct="1">
              <a:lnSpc>
                <a:spcPct val="100000"/>
              </a:lnSpc>
              <a:spcBef>
                <a:spcPts val="0"/>
              </a:spcBef>
              <a:spcAft>
                <a:spcPts val="0"/>
              </a:spcAft>
              <a:buClrTx/>
              <a:buSzTx/>
              <a:buFontTx/>
              <a:buNone/>
              <a:tabLst/>
              <a:defRPr/>
            </a:pPr>
            <a:r>
              <a:rPr lang="en-US" b="1"/>
              <a:t>NOTES FOR THIS IMAGE :</a:t>
            </a:r>
          </a:p>
          <a:p>
            <a:endParaRPr lang="en-US" b="0"/>
          </a:p>
          <a:p>
            <a:endParaRPr lang="en-US" b="0"/>
          </a:p>
          <a:p>
            <a:r>
              <a:rPr lang="en-US" b="0"/>
              <a:t>2/2/25 changed from 136-129</a:t>
            </a:r>
          </a:p>
          <a:p>
            <a:endParaRPr lang="en-US" b="0"/>
          </a:p>
          <a:p>
            <a:endParaRPr lang="en-US"/>
          </a:p>
          <a:p>
            <a:r>
              <a:rPr lang="en-US"/>
              <a:t>&gt;&gt; </a:t>
            </a:r>
            <a:r>
              <a:rPr lang="en-US" err="1"/>
              <a:t>patch_detections_by_manifest</a:t>
            </a:r>
            <a:endParaRPr lang="en-US"/>
          </a:p>
          <a:p>
            <a:r>
              <a:rPr lang="en-US"/>
              <a:t>Complete list = 1056</a:t>
            </a:r>
          </a:p>
          <a:p>
            <a:r>
              <a:rPr lang="en-US"/>
              <a:t>Exclusions applied to label database.</a:t>
            </a:r>
          </a:p>
          <a:p>
            <a:r>
              <a:rPr lang="en-US" err="1"/>
              <a:t>nb</a:t>
            </a:r>
            <a:r>
              <a:rPr lang="en-US"/>
              <a:t>: removed commented lines = 4</a:t>
            </a:r>
          </a:p>
          <a:p>
            <a:r>
              <a:rPr lang="en-US"/>
              <a:t>Excluded applied. The input file should not contain excluded participants.</a:t>
            </a:r>
          </a:p>
          <a:p>
            <a:r>
              <a:rPr lang="en-US"/>
              <a:t>input manifest file = 967</a:t>
            </a:r>
          </a:p>
          <a:p>
            <a:r>
              <a:rPr lang="en-US"/>
              <a:t>Total trials              = 1056</a:t>
            </a:r>
          </a:p>
          <a:p>
            <a:r>
              <a:rPr lang="en-US"/>
              <a:t>Corrupt videos            = 5 [0.47]</a:t>
            </a:r>
          </a:p>
          <a:p>
            <a:r>
              <a:rPr lang="en-US"/>
              <a:t>No data trials            = 89 [8.90]</a:t>
            </a:r>
          </a:p>
          <a:p>
            <a:r>
              <a:rPr lang="en-US"/>
              <a:t>Remaining trials          = 962 [91.10]</a:t>
            </a:r>
          </a:p>
          <a:p>
            <a:r>
              <a:rPr lang="en-US"/>
              <a:t> - above detection (&gt;=70) = 833 [86.59]</a:t>
            </a:r>
          </a:p>
          <a:p>
            <a:r>
              <a:rPr lang="en-US"/>
              <a:t> - below detection (&lt;70)  = 129 [13.41]</a:t>
            </a:r>
          </a:p>
          <a:p>
            <a:r>
              <a:rPr lang="en-US"/>
              <a:t>Total removed             = 223 [21.12]</a:t>
            </a:r>
          </a:p>
          <a:p>
            <a:r>
              <a:rPr lang="en-US"/>
              <a:t>exclude file (129) = /Volumes/EXT_DATA/DATA/CONTROL/</a:t>
            </a:r>
            <a:r>
              <a:rPr lang="en-US" err="1"/>
              <a:t>manifest.detections.exclude.txt</a:t>
            </a:r>
            <a:endParaRPr lang="en-US"/>
          </a:p>
          <a:p>
            <a:r>
              <a:rPr lang="en-US"/>
              <a:t>eligible file (833) = /Volumes/EXT_DATA/DATA/CONTROL/</a:t>
            </a:r>
            <a:r>
              <a:rPr lang="en-US" err="1"/>
              <a:t>manifest.detections.eligible.txt</a:t>
            </a:r>
            <a:endParaRPr lang="en-US"/>
          </a:p>
          <a:p>
            <a:endParaRPr lang="en-US"/>
          </a:p>
          <a:p>
            <a:endParaRPr lang="en-US"/>
          </a:p>
          <a:p>
            <a:r>
              <a:rPr lang="en-US"/>
              <a:t>&gt;&gt; </a:t>
            </a:r>
            <a:r>
              <a:rPr lang="en-US" err="1"/>
              <a:t>patch_diff_manifest</a:t>
            </a:r>
            <a:endParaRPr lang="en-US"/>
          </a:p>
          <a:p>
            <a:r>
              <a:rPr lang="en-US"/>
              <a:t>Complete length = 1056</a:t>
            </a:r>
          </a:p>
          <a:p>
            <a:r>
              <a:rPr lang="en-US"/>
              <a:t>Bad videos  = 5</a:t>
            </a:r>
          </a:p>
          <a:p>
            <a:r>
              <a:rPr lang="en-US"/>
              <a:t>Remaining   = 1051</a:t>
            </a:r>
          </a:p>
          <a:p>
            <a:r>
              <a:rPr lang="en-US"/>
              <a:t>Total detections eligible = 833.</a:t>
            </a:r>
          </a:p>
          <a:p>
            <a:r>
              <a:rPr lang="en-US"/>
              <a:t>problems  = 218</a:t>
            </a:r>
          </a:p>
          <a:p>
            <a:r>
              <a:rPr lang="en-US"/>
              <a:t>low data = 136</a:t>
            </a:r>
          </a:p>
          <a:p>
            <a:r>
              <a:rPr lang="en-US"/>
              <a:t>no data  = 82</a:t>
            </a:r>
          </a:p>
          <a:p>
            <a:endParaRPr lang="en-US"/>
          </a:p>
          <a:p>
            <a:endParaRPr lang="en-US"/>
          </a:p>
          <a:p>
            <a:r>
              <a:rPr lang="en-US"/>
              <a:t>&gt;&gt; </a:t>
            </a:r>
            <a:r>
              <a:rPr lang="en-US" err="1"/>
              <a:t>patch_diff_manifest</a:t>
            </a:r>
            <a:endParaRPr lang="en-US"/>
          </a:p>
          <a:p>
            <a:r>
              <a:rPr lang="en-US"/>
              <a:t>Complete length = 1056</a:t>
            </a:r>
          </a:p>
          <a:p>
            <a:r>
              <a:rPr lang="en-US"/>
              <a:t>Bad videos  = 5</a:t>
            </a:r>
          </a:p>
          <a:p>
            <a:r>
              <a:rPr lang="en-US"/>
              <a:t>Remaining   = 1051</a:t>
            </a:r>
          </a:p>
          <a:p>
            <a:r>
              <a:rPr lang="en-US"/>
              <a:t>Total detections eligible = 826.</a:t>
            </a:r>
          </a:p>
          <a:p>
            <a:r>
              <a:rPr lang="en-US"/>
              <a:t>problems  = 225</a:t>
            </a:r>
          </a:p>
          <a:p>
            <a:r>
              <a:rPr lang="en-US"/>
              <a:t>low data = 136</a:t>
            </a:r>
          </a:p>
          <a:p>
            <a:r>
              <a:rPr lang="en-US"/>
              <a:t>no data  = 89</a:t>
            </a:r>
          </a:p>
          <a:p>
            <a:r>
              <a:rPr lang="en-US"/>
              <a:t>&gt;&gt; </a:t>
            </a:r>
          </a:p>
          <a:p>
            <a:endParaRPr lang="en-US"/>
          </a:p>
          <a:p>
            <a:endParaRPr lang="en-US"/>
          </a:p>
          <a:p>
            <a:endParaRPr lang="en-US"/>
          </a:p>
          <a:p>
            <a:endParaRPr lang="en-US"/>
          </a:p>
          <a:p>
            <a:endParaRPr lang="en-US"/>
          </a:p>
          <a:p>
            <a:endParaRPr lang="en-US"/>
          </a:p>
          <a:p>
            <a:r>
              <a:rPr lang="en-US"/>
              <a:t>OLD</a:t>
            </a:r>
          </a:p>
          <a:p>
            <a:endParaRPr lang="en-US"/>
          </a:p>
          <a:p>
            <a:endParaRPr lang="en-US"/>
          </a:p>
          <a:p>
            <a:endParaRPr lang="en-US"/>
          </a:p>
          <a:p>
            <a:r>
              <a:rPr lang="en-US"/>
              <a:t>1440</a:t>
            </a:r>
          </a:p>
          <a:p>
            <a:endParaRPr lang="en-US"/>
          </a:p>
          <a:p>
            <a:endParaRPr lang="en-US"/>
          </a:p>
          <a:p>
            <a:r>
              <a:rPr lang="en-US"/>
              <a:t>CENTROID </a:t>
            </a:r>
          </a:p>
          <a:p>
            <a:endParaRPr lang="en-US"/>
          </a:p>
          <a:p>
            <a:r>
              <a:rPr lang="en-US"/>
              <a:t>	</a:t>
            </a:r>
          </a:p>
          <a:p>
            <a:r>
              <a:rPr lang="en-US"/>
              <a:t>	</a:t>
            </a:r>
            <a:r>
              <a:rPr lang="en-US" b="1"/>
              <a:t>5 </a:t>
            </a:r>
            <a:r>
              <a:rPr lang="en-US"/>
              <a:t>	excluded videos 	(</a:t>
            </a:r>
            <a:r>
              <a:rPr lang="en-US" err="1"/>
              <a:t>vwan</a:t>
            </a:r>
            <a:r>
              <a:rPr lang="en-US"/>
              <a:t>)</a:t>
            </a:r>
          </a:p>
          <a:p>
            <a:r>
              <a:rPr lang="en-US"/>
              <a:t>	</a:t>
            </a:r>
            <a:r>
              <a:rPr lang="en-US" b="1"/>
              <a:t>1435</a:t>
            </a:r>
          </a:p>
          <a:p>
            <a:endParaRPr lang="en-US"/>
          </a:p>
          <a:p>
            <a:pPr lvl="2"/>
            <a:r>
              <a:rPr lang="en-US"/>
              <a:t>	</a:t>
            </a:r>
            <a:r>
              <a:rPr lang="en-US" b="1"/>
              <a:t>144</a:t>
            </a:r>
            <a:r>
              <a:rPr lang="en-US"/>
              <a:t>   	no detections 	(</a:t>
            </a:r>
            <a:r>
              <a:rPr lang="en-US" b="1" err="1"/>
              <a:t>manifest.detections.diff.no_data.txt</a:t>
            </a:r>
            <a:r>
              <a:rPr lang="en-US"/>
              <a:t>)</a:t>
            </a:r>
          </a:p>
          <a:p>
            <a:pPr lvl="2"/>
            <a:r>
              <a:rPr lang="en-US"/>
              <a:t>	</a:t>
            </a:r>
            <a:r>
              <a:rPr lang="en-US" b="1"/>
              <a:t>1291</a:t>
            </a:r>
            <a:r>
              <a:rPr lang="en-US"/>
              <a:t> 	detections		(</a:t>
            </a:r>
            <a:r>
              <a:rPr lang="en-US" err="1"/>
              <a:t>manifest.detections.txt</a:t>
            </a:r>
            <a:r>
              <a:rPr lang="en-US"/>
              <a:t>) 	</a:t>
            </a:r>
            <a:r>
              <a:rPr lang="en-US" b="1"/>
              <a:t>(1328 lines – 4 commented. 28 reported count excludes </a:t>
            </a:r>
            <a:r>
              <a:rPr lang="en-US" b="1" err="1"/>
              <a:t>romb</a:t>
            </a:r>
            <a:r>
              <a:rPr lang="en-US" b="1"/>
              <a:t> (16) + </a:t>
            </a:r>
            <a:r>
              <a:rPr lang="en-US" b="1" err="1"/>
              <a:t>jimo</a:t>
            </a:r>
            <a:r>
              <a:rPr lang="en-US" b="1"/>
              <a:t> (12) repeats)	</a:t>
            </a:r>
          </a:p>
          <a:p>
            <a:pPr lvl="2"/>
            <a:r>
              <a:rPr lang="en-US"/>
              <a:t>		</a:t>
            </a:r>
          </a:p>
          <a:p>
            <a:pPr lvl="2"/>
            <a:r>
              <a:rPr lang="en-US"/>
              <a:t>		</a:t>
            </a:r>
            <a:r>
              <a:rPr lang="en-US" b="1"/>
              <a:t>low data: 161 </a:t>
            </a:r>
            <a:r>
              <a:rPr lang="en-US"/>
              <a:t>	</a:t>
            </a:r>
            <a:r>
              <a:rPr lang="en-US" b="1"/>
              <a:t>(</a:t>
            </a:r>
            <a:r>
              <a:rPr lang="en-US" b="1" err="1"/>
              <a:t>manifest.detections.exclude.txt</a:t>
            </a:r>
            <a:r>
              <a:rPr lang="en-US" b="1"/>
              <a:t>) (165 lines – 4 extra due to </a:t>
            </a:r>
            <a:r>
              <a:rPr lang="en-US" b="1" err="1"/>
              <a:t>romb</a:t>
            </a:r>
            <a:r>
              <a:rPr lang="en-US" b="1"/>
              <a:t>)</a:t>
            </a:r>
          </a:p>
          <a:p>
            <a:pPr lvl="2"/>
            <a:r>
              <a:rPr lang="en-US" b="1"/>
              <a:t>		</a:t>
            </a:r>
          </a:p>
          <a:p>
            <a:pPr lvl="2"/>
            <a:r>
              <a:rPr lang="en-US" b="1">
                <a:solidFill>
                  <a:srgbClr val="FF0000"/>
                </a:solidFill>
              </a:rPr>
              <a:t>		good data: 1130  	(</a:t>
            </a:r>
            <a:r>
              <a:rPr lang="en-US" b="1" err="1">
                <a:solidFill>
                  <a:srgbClr val="FF0000"/>
                </a:solidFill>
              </a:rPr>
              <a:t>manifest.detections.eligible.txt</a:t>
            </a:r>
            <a:r>
              <a:rPr lang="en-US" b="1">
                <a:solidFill>
                  <a:srgbClr val="FF0000"/>
                </a:solidFill>
              </a:rPr>
              <a:t>)   (1154 lines - 24 extra due to </a:t>
            </a:r>
            <a:r>
              <a:rPr lang="en-US" b="1" err="1">
                <a:solidFill>
                  <a:srgbClr val="FF0000"/>
                </a:solidFill>
              </a:rPr>
              <a:t>romb</a:t>
            </a:r>
            <a:r>
              <a:rPr lang="en-US" b="1">
                <a:solidFill>
                  <a:srgbClr val="FF0000"/>
                </a:solidFill>
              </a:rPr>
              <a:t> (12) + </a:t>
            </a:r>
            <a:r>
              <a:rPr lang="en-US" b="1" err="1">
                <a:solidFill>
                  <a:srgbClr val="FF0000"/>
                </a:solidFill>
              </a:rPr>
              <a:t>jimo</a:t>
            </a:r>
            <a:r>
              <a:rPr lang="en-US" b="1">
                <a:solidFill>
                  <a:srgbClr val="FF0000"/>
                </a:solidFill>
              </a:rPr>
              <a:t> (12))</a:t>
            </a:r>
          </a:p>
          <a:p>
            <a:pPr lvl="2"/>
            <a:endParaRPr lang="en-US" b="1">
              <a:solidFill>
                <a:srgbClr val="FF0000"/>
              </a:solidFill>
            </a:endParaRPr>
          </a:p>
          <a:p>
            <a:pPr lvl="2"/>
            <a:r>
              <a:rPr lang="en-US" b="1">
                <a:solidFill>
                  <a:srgbClr val="FF0000"/>
                </a:solidFill>
              </a:rPr>
              <a:t>			TP = 663</a:t>
            </a:r>
          </a:p>
          <a:p>
            <a:pPr lvl="2"/>
            <a:r>
              <a:rPr lang="en-US" b="1">
                <a:solidFill>
                  <a:srgbClr val="FF0000"/>
                </a:solidFill>
              </a:rPr>
              <a:t>			TN = 319</a:t>
            </a:r>
          </a:p>
          <a:p>
            <a:pPr lvl="2"/>
            <a:r>
              <a:rPr lang="en-US" b="1">
                <a:solidFill>
                  <a:srgbClr val="FF0000"/>
                </a:solidFill>
              </a:rPr>
              <a:t>			FP = 13</a:t>
            </a:r>
          </a:p>
          <a:p>
            <a:pPr lvl="2"/>
            <a:r>
              <a:rPr lang="en-US" b="1">
                <a:solidFill>
                  <a:srgbClr val="FF0000"/>
                </a:solidFill>
              </a:rPr>
              <a:t>			FN = 135</a:t>
            </a:r>
          </a:p>
          <a:p>
            <a:endParaRPr lang="en-US"/>
          </a:p>
          <a:p>
            <a:r>
              <a:rPr lang="en-US"/>
              <a:t>	predicted:  	</a:t>
            </a:r>
            <a:r>
              <a:rPr lang="en-US" b="1"/>
              <a:t>305 errors </a:t>
            </a:r>
            <a:endParaRPr lang="en-US"/>
          </a:p>
          <a:p>
            <a:r>
              <a:rPr lang="en-US"/>
              <a:t>		</a:t>
            </a:r>
            <a:r>
              <a:rPr lang="en-US" b="1"/>
              <a:t>144 detection + 161 low data </a:t>
            </a:r>
          </a:p>
          <a:p>
            <a:endParaRPr lang="en-US"/>
          </a:p>
          <a:p>
            <a:r>
              <a:rPr lang="en-US"/>
              <a:t>However </a:t>
            </a:r>
          </a:p>
          <a:p>
            <a:endParaRPr lang="en-US" b="1"/>
          </a:p>
          <a:p>
            <a:r>
              <a:rPr lang="en-US" b="1"/>
              <a:t>	161 low data </a:t>
            </a:r>
          </a:p>
          <a:p>
            <a:r>
              <a:rPr lang="en-US" b="1"/>
              <a:t>	144 no data</a:t>
            </a:r>
          </a:p>
          <a:p>
            <a:r>
              <a:rPr lang="en-US" b="1"/>
              <a:t>	305 data</a:t>
            </a:r>
          </a:p>
          <a:p>
            <a:endParaRPr lang="en-US"/>
          </a:p>
          <a:p>
            <a:r>
              <a:rPr lang="en-US"/>
              <a:t>			</a:t>
            </a:r>
          </a:p>
          <a:p>
            <a:r>
              <a:rPr lang="en-US"/>
              <a:t>WORKING OUT </a:t>
            </a:r>
          </a:p>
          <a:p>
            <a:endParaRPr lang="en-US"/>
          </a:p>
          <a:p>
            <a:r>
              <a:rPr lang="en-US"/>
              <a:t>	</a:t>
            </a:r>
          </a:p>
          <a:p>
            <a:r>
              <a:rPr lang="en-US"/>
              <a:t>	</a:t>
            </a:r>
          </a:p>
          <a:p>
            <a:r>
              <a:rPr lang="en-US"/>
              <a:t>	NO	: 112 no “</a:t>
            </a:r>
            <a:r>
              <a:rPr lang="en-US" err="1"/>
              <a:t>updated_detection.csv</a:t>
            </a:r>
            <a:r>
              <a:rPr lang="en-US"/>
              <a:t>” present </a:t>
            </a:r>
          </a:p>
          <a:p>
            <a:endParaRPr lang="en-US"/>
          </a:p>
          <a:p>
            <a:r>
              <a:rPr lang="en-US"/>
              <a:t>			i.e., some sort of failure to generate data </a:t>
            </a:r>
          </a:p>
          <a:p>
            <a:endParaRPr lang="en-US"/>
          </a:p>
          <a:p>
            <a:r>
              <a:rPr lang="en-US"/>
              <a:t>	YES  	: 1328 (</a:t>
            </a:r>
            <a:r>
              <a:rPr lang="en-US" err="1"/>
              <a:t>manifest.detections.txt</a:t>
            </a:r>
            <a:r>
              <a:rPr lang="en-US"/>
              <a:t>) (search criteria: “</a:t>
            </a:r>
            <a:r>
              <a:rPr lang="en-US" err="1"/>
              <a:t>updated_detection.csv</a:t>
            </a:r>
            <a:r>
              <a:rPr lang="en-US"/>
              <a:t>” present)</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		Includes 	28 1</a:t>
            </a:r>
            <a:r>
              <a:rPr lang="en-US" baseline="30000"/>
              <a:t>st</a:t>
            </a:r>
            <a:r>
              <a:rPr lang="en-US"/>
              <a:t> attempt videos [ </a:t>
            </a:r>
            <a:r>
              <a:rPr lang="en-US" err="1"/>
              <a:t>jimo</a:t>
            </a:r>
            <a:r>
              <a:rPr lang="en-US"/>
              <a:t> left (12), </a:t>
            </a:r>
            <a:r>
              <a:rPr lang="en-US" err="1"/>
              <a:t>romb</a:t>
            </a:r>
            <a:r>
              <a:rPr lang="en-US"/>
              <a:t> right (16) ]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		EXCLUDE	: 5 bad videos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		INCLUDE	: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	</a:t>
            </a:r>
          </a:p>
          <a:p>
            <a:pPr lvl="2"/>
            <a:r>
              <a:rPr lang="en-US"/>
              <a:t>		1323 </a:t>
            </a:r>
          </a:p>
          <a:p>
            <a:pPr lvl="2"/>
            <a:endParaRPr lang="en-US"/>
          </a:p>
          <a:p>
            <a:pPr lvl="2"/>
            <a:endParaRPr lang="en-US"/>
          </a:p>
          <a:p>
            <a:pPr lvl="4"/>
            <a:r>
              <a:rPr lang="en-US"/>
              <a:t>	NO	:  165  (</a:t>
            </a:r>
            <a:r>
              <a:rPr lang="en-US" err="1"/>
              <a:t>manifest.detections.excluded</a:t>
            </a:r>
            <a:r>
              <a:rPr lang="en-US"/>
              <a:t>) (low data 30% data) </a:t>
            </a:r>
          </a:p>
          <a:p>
            <a:pPr lvl="4"/>
            <a:endParaRPr lang="en-US"/>
          </a:p>
          <a:p>
            <a:pPr lvl="4"/>
            <a:r>
              <a:rPr lang="en-US"/>
              <a:t>		including </a:t>
            </a:r>
            <a:r>
              <a:rPr lang="en-US" err="1"/>
              <a:t>jimo</a:t>
            </a:r>
            <a:r>
              <a:rPr lang="en-US"/>
              <a:t> (4) 1</a:t>
            </a:r>
            <a:r>
              <a:rPr lang="en-US" baseline="30000"/>
              <a:t>st</a:t>
            </a:r>
            <a:r>
              <a:rPr lang="en-US"/>
              <a:t> attempt  </a:t>
            </a:r>
          </a:p>
          <a:p>
            <a:pPr lvl="4"/>
            <a:endParaRPr lang="en-US"/>
          </a:p>
          <a:p>
            <a:pPr lvl="4"/>
            <a:r>
              <a:rPr lang="en-US"/>
              <a:t>		161 LEFT</a:t>
            </a:r>
          </a:p>
          <a:p>
            <a:pPr lvl="4"/>
            <a:endParaRPr lang="en-US"/>
          </a:p>
          <a:p>
            <a:pPr lvl="4"/>
            <a:r>
              <a:rPr lang="en-US"/>
              <a:t> 	</a:t>
            </a:r>
          </a:p>
          <a:p>
            <a:pPr lvl="4"/>
            <a:r>
              <a:rPr lang="en-US"/>
              <a:t>	YES	:  1158 (</a:t>
            </a:r>
            <a:r>
              <a:rPr lang="en-US" err="1"/>
              <a:t>manifest.detections.eligible</a:t>
            </a:r>
            <a:r>
              <a:rPr lang="en-US"/>
              <a:t>)  (&gt;= 70% data)</a:t>
            </a:r>
          </a:p>
          <a:p>
            <a:pPr lvl="4"/>
            <a:endParaRPr lang="en-US"/>
          </a:p>
          <a:p>
            <a:pPr lvl="4"/>
            <a:r>
              <a:rPr lang="en-US"/>
              <a:t>		</a:t>
            </a:r>
            <a:r>
              <a:rPr lang="en-US" err="1"/>
              <a:t>Inlcudes</a:t>
            </a:r>
            <a:r>
              <a:rPr lang="en-US"/>
              <a:t> 12 (</a:t>
            </a:r>
            <a:r>
              <a:rPr lang="en-US" err="1"/>
              <a:t>jimo</a:t>
            </a:r>
            <a:r>
              <a:rPr lang="en-US"/>
              <a:t>) &amp; 12 (</a:t>
            </a:r>
            <a:r>
              <a:rPr lang="en-US" err="1"/>
              <a:t>romb</a:t>
            </a:r>
            <a:r>
              <a:rPr lang="en-US"/>
              <a:t>)</a:t>
            </a:r>
          </a:p>
          <a:p>
            <a:pPr lvl="4"/>
            <a:endParaRPr lang="en-US"/>
          </a:p>
          <a:p>
            <a:pPr lvl="4"/>
            <a:r>
              <a:rPr lang="en-US"/>
              <a:t>		EXCLUDE: 12 JIMO + 12 ROMB</a:t>
            </a:r>
          </a:p>
          <a:p>
            <a:pPr lvl="4"/>
            <a:r>
              <a:rPr lang="en-US"/>
              <a:t>		YES: 1134	remainder</a:t>
            </a:r>
          </a:p>
          <a:p>
            <a:pPr lvl="4"/>
            <a:r>
              <a:rPr lang="en-US"/>
              <a:t>		</a:t>
            </a:r>
          </a:p>
          <a:p>
            <a:pPr lvl="6"/>
            <a:r>
              <a:rPr lang="en-US"/>
              <a:t>		TP = 667</a:t>
            </a:r>
          </a:p>
          <a:p>
            <a:pPr lvl="6"/>
            <a:r>
              <a:rPr lang="en-US"/>
              <a:t>		TN = 319</a:t>
            </a:r>
          </a:p>
          <a:p>
            <a:pPr lvl="6"/>
            <a:r>
              <a:rPr lang="en-US"/>
              <a:t>		FP = 13</a:t>
            </a:r>
          </a:p>
          <a:p>
            <a:pPr lvl="6"/>
            <a:r>
              <a:rPr lang="en-US"/>
              <a:t>		FN = 135</a:t>
            </a:r>
          </a:p>
          <a:p>
            <a:pPr lvl="6"/>
            <a:endParaRPr lang="en-US"/>
          </a:p>
          <a:p>
            <a:pPr lvl="6"/>
            <a:r>
              <a:rPr lang="en-US"/>
              <a:t>		</a:t>
            </a:r>
            <a:r>
              <a:rPr lang="en-US" b="1"/>
              <a:t>TOTAL </a:t>
            </a:r>
            <a:r>
              <a:rPr lang="en-US"/>
              <a:t>= 1134</a:t>
            </a:r>
          </a:p>
          <a:p>
            <a:pPr lvl="2"/>
            <a:endParaRPr lang="en-US"/>
          </a:p>
          <a:p>
            <a:endParaRPr lang="en-US"/>
          </a:p>
          <a:p>
            <a:endParaRPr lang="en-US"/>
          </a:p>
          <a:p>
            <a:endParaRPr lang="en-US"/>
          </a:p>
        </p:txBody>
      </p:sp>
      <p:sp>
        <p:nvSpPr>
          <p:cNvPr id="4" name="Slide Number Placeholder 3">
            <a:extLst>
              <a:ext uri="{FF2B5EF4-FFF2-40B4-BE49-F238E27FC236}">
                <a16:creationId xmlns:a16="http://schemas.microsoft.com/office/drawing/2014/main" id="{3372CD40-F50D-78C5-E0EF-B84B3A758BBC}"/>
              </a:ext>
            </a:extLst>
          </p:cNvPr>
          <p:cNvSpPr>
            <a:spLocks noGrp="1"/>
          </p:cNvSpPr>
          <p:nvPr>
            <p:ph type="sldNum" sz="quarter" idx="5"/>
          </p:nvPr>
        </p:nvSpPr>
        <p:spPr/>
        <p:txBody>
          <a:bodyPr/>
          <a:lstStyle/>
          <a:p>
            <a:fld id="{1943EA3D-FDB0-FE4B-9ED0-D664920290B6}" type="slidenum">
              <a:rPr lang="en-US" smtClean="0"/>
              <a:t>4</a:t>
            </a:fld>
            <a:endParaRPr lang="en-US"/>
          </a:p>
        </p:txBody>
      </p:sp>
    </p:spTree>
    <p:extLst>
      <p:ext uri="{BB962C8B-B14F-4D97-AF65-F5344CB8AC3E}">
        <p14:creationId xmlns:p14="http://schemas.microsoft.com/office/powerpoint/2010/main" val="27090579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E739B0-EC62-6622-855B-7EAAAA12436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9A266F6-BD31-5095-1A7A-CFD790E2C31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FFE6070-963A-A075-ACD0-6EDD749FD365}"/>
              </a:ext>
            </a:extLst>
          </p:cNvPr>
          <p:cNvSpPr>
            <a:spLocks noGrp="1"/>
          </p:cNvSpPr>
          <p:nvPr>
            <p:ph type="body" idx="1"/>
          </p:nvPr>
        </p:nvSpPr>
        <p:spPr/>
        <p:txBody>
          <a:bodyPr/>
          <a:lstStyle/>
          <a:p>
            <a:r>
              <a:rPr lang="en-US" b="1"/>
              <a:t>FIGURE 5.  </a:t>
            </a:r>
            <a:r>
              <a:rPr lang="en-US" b="0"/>
              <a:t>Confusion matrices for automated OKN using : (a) baseline gaze signal (OKN-G), (b) pupil centroid tracking (OKN-C), (c) phase based estimation (OKN-MMIC), (d) centroid tracking applied to negative OKN-G tests only (OKN-C-STEP) and (e) motion microscope applied to negative OKN-G tests only (OKN-MMIC-STEP). </a:t>
            </a:r>
          </a:p>
          <a:p>
            <a:r>
              <a:rPr lang="en-US" b="0"/>
              <a:t> </a:t>
            </a:r>
          </a:p>
          <a:p>
            <a:endParaRPr lang="en-US"/>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b="1"/>
              <a:t>NOTES FOR THIS IMAGE :</a:t>
            </a:r>
          </a:p>
          <a:p>
            <a:endParaRPr lang="en-US"/>
          </a:p>
          <a:p>
            <a:endParaRPr lang="en-US"/>
          </a:p>
          <a:p>
            <a:r>
              <a:rPr lang="en-US" err="1"/>
              <a:t>experiment_summarize_centroid_tracking_by_manifest</a:t>
            </a:r>
            <a:r>
              <a:rPr lang="en-US"/>
              <a:t> </a:t>
            </a:r>
          </a:p>
          <a:p>
            <a:endParaRPr lang="en-US"/>
          </a:p>
          <a:p>
            <a:r>
              <a:rPr lang="en-US" err="1"/>
              <a:t>ans</a:t>
            </a:r>
            <a:r>
              <a:rPr lang="en-US"/>
              <a:t> =</a:t>
            </a:r>
          </a:p>
          <a:p>
            <a:endParaRPr lang="en-US"/>
          </a:p>
          <a:p>
            <a:r>
              <a:rPr lang="en-US"/>
              <a:t>     7</a:t>
            </a:r>
          </a:p>
          <a:p>
            <a:endParaRPr lang="en-US"/>
          </a:p>
          <a:p>
            <a:r>
              <a:rPr lang="en-US"/>
              <a:t>OKN-GAZE.</a:t>
            </a:r>
          </a:p>
          <a:p>
            <a:r>
              <a:rPr lang="en-US"/>
              <a:t>TP = 271 (57.17)</a:t>
            </a:r>
          </a:p>
          <a:p>
            <a:r>
              <a:rPr lang="en-US"/>
              <a:t>FP = 7 (1.48)</a:t>
            </a:r>
          </a:p>
          <a:p>
            <a:r>
              <a:rPr lang="en-US"/>
              <a:t>TN = 147 (31.01)</a:t>
            </a:r>
          </a:p>
          <a:p>
            <a:r>
              <a:rPr lang="en-US"/>
              <a:t>FN = 49 (10.34)</a:t>
            </a:r>
          </a:p>
          <a:p>
            <a:r>
              <a:rPr lang="en-US"/>
              <a:t>sum in P = 320 (67.51)</a:t>
            </a:r>
          </a:p>
          <a:p>
            <a:r>
              <a:rPr lang="en-US"/>
              <a:t>sum in N = 154 (32.49)</a:t>
            </a:r>
          </a:p>
          <a:p>
            <a:r>
              <a:rPr lang="en-US"/>
              <a:t>sum out P = 278 (58.65)</a:t>
            </a:r>
          </a:p>
          <a:p>
            <a:r>
              <a:rPr lang="en-US"/>
              <a:t>sum out N = 196 (41.35)</a:t>
            </a:r>
          </a:p>
          <a:p>
            <a:r>
              <a:rPr lang="en-US"/>
              <a:t>sum total = 474</a:t>
            </a:r>
          </a:p>
          <a:p>
            <a:r>
              <a:rPr lang="en-US"/>
              <a:t>Sensitivity = 0.85</a:t>
            </a:r>
          </a:p>
          <a:p>
            <a:r>
              <a:rPr lang="en-US"/>
              <a:t>Specificity = 0.95</a:t>
            </a:r>
          </a:p>
          <a:p>
            <a:r>
              <a:rPr lang="en-US"/>
              <a:t>Accuracy    = 0.88</a:t>
            </a:r>
          </a:p>
          <a:p>
            <a:r>
              <a:rPr lang="en-US"/>
              <a:t>PPV         = 0.97</a:t>
            </a:r>
          </a:p>
          <a:p>
            <a:r>
              <a:rPr lang="en-US"/>
              <a:t>NPV         = 0.75</a:t>
            </a:r>
          </a:p>
          <a:p>
            <a:r>
              <a:rPr lang="en-US"/>
              <a:t>F1          = 0.91</a:t>
            </a:r>
          </a:p>
          <a:p>
            <a:r>
              <a:rPr lang="en-US"/>
              <a:t>OKN-NEW (CENTROID)</a:t>
            </a:r>
          </a:p>
          <a:p>
            <a:r>
              <a:rPr lang="en-US"/>
              <a:t>TP = 284 (59.92)</a:t>
            </a:r>
          </a:p>
          <a:p>
            <a:r>
              <a:rPr lang="en-US"/>
              <a:t>FP = 6 (1.27)</a:t>
            </a:r>
          </a:p>
          <a:p>
            <a:r>
              <a:rPr lang="en-US"/>
              <a:t>TN = 148 (31.22)</a:t>
            </a:r>
          </a:p>
          <a:p>
            <a:r>
              <a:rPr lang="en-US"/>
              <a:t>FN = 36 (7.59)</a:t>
            </a:r>
          </a:p>
          <a:p>
            <a:r>
              <a:rPr lang="en-US"/>
              <a:t>sum in P = 320 (67.51)</a:t>
            </a:r>
          </a:p>
          <a:p>
            <a:r>
              <a:rPr lang="en-US"/>
              <a:t>sum in N = 154 (32.49)</a:t>
            </a:r>
          </a:p>
          <a:p>
            <a:r>
              <a:rPr lang="en-US"/>
              <a:t>sum out P = 290 (61.18)</a:t>
            </a:r>
          </a:p>
          <a:p>
            <a:r>
              <a:rPr lang="en-US"/>
              <a:t>sum out N = 184 (38.82)</a:t>
            </a:r>
          </a:p>
          <a:p>
            <a:r>
              <a:rPr lang="en-US"/>
              <a:t>sum total = 474</a:t>
            </a:r>
          </a:p>
          <a:p>
            <a:r>
              <a:rPr lang="en-US"/>
              <a:t>Sensitivity = 0.89</a:t>
            </a:r>
          </a:p>
          <a:p>
            <a:r>
              <a:rPr lang="en-US"/>
              <a:t>Specificity = 0.96</a:t>
            </a:r>
          </a:p>
          <a:p>
            <a:r>
              <a:rPr lang="en-US"/>
              <a:t>Accuracy    = 0.91</a:t>
            </a:r>
          </a:p>
          <a:p>
            <a:r>
              <a:rPr lang="en-US"/>
              <a:t>PPV         = 0.98</a:t>
            </a:r>
          </a:p>
          <a:p>
            <a:r>
              <a:rPr lang="en-US"/>
              <a:t>NPV         = 0.80</a:t>
            </a:r>
          </a:p>
          <a:p>
            <a:r>
              <a:rPr lang="en-US"/>
              <a:t>F1          = 0.93</a:t>
            </a:r>
          </a:p>
          <a:p>
            <a:r>
              <a:rPr lang="en-US"/>
              <a:t>OKN-NEWER (CENTROID)</a:t>
            </a:r>
          </a:p>
          <a:p>
            <a:r>
              <a:rPr lang="en-US"/>
              <a:t>TP = 297 (62.66)</a:t>
            </a:r>
          </a:p>
          <a:p>
            <a:r>
              <a:rPr lang="en-US"/>
              <a:t>FP = 13 (2.74)</a:t>
            </a:r>
          </a:p>
          <a:p>
            <a:r>
              <a:rPr lang="en-US"/>
              <a:t>TN = 141 (29.75)</a:t>
            </a:r>
          </a:p>
          <a:p>
            <a:r>
              <a:rPr lang="en-US"/>
              <a:t>FN = 23 (4.85)</a:t>
            </a:r>
          </a:p>
          <a:p>
            <a:r>
              <a:rPr lang="en-US"/>
              <a:t>sum in P = 320 (67.51)</a:t>
            </a:r>
          </a:p>
          <a:p>
            <a:r>
              <a:rPr lang="en-US"/>
              <a:t>sum in N = 154 (32.49)</a:t>
            </a:r>
          </a:p>
          <a:p>
            <a:r>
              <a:rPr lang="en-US"/>
              <a:t>sum out P = 310 (65.40)</a:t>
            </a:r>
          </a:p>
          <a:p>
            <a:r>
              <a:rPr lang="en-US"/>
              <a:t>sum out N = 164 (34.60)</a:t>
            </a:r>
          </a:p>
          <a:p>
            <a:r>
              <a:rPr lang="en-US"/>
              <a:t>sum total = 474</a:t>
            </a:r>
          </a:p>
          <a:p>
            <a:r>
              <a:rPr lang="en-US"/>
              <a:t>Sensitivity = 0.93</a:t>
            </a:r>
          </a:p>
          <a:p>
            <a:r>
              <a:rPr lang="en-US"/>
              <a:t>Specificity = 0.92</a:t>
            </a:r>
          </a:p>
          <a:p>
            <a:r>
              <a:rPr lang="en-US"/>
              <a:t>Accuracy    = 0.92</a:t>
            </a:r>
          </a:p>
          <a:p>
            <a:r>
              <a:rPr lang="en-US"/>
              <a:t>PPV         = 0.96</a:t>
            </a:r>
          </a:p>
          <a:p>
            <a:r>
              <a:rPr lang="en-US"/>
              <a:t>NPV         = 0.86</a:t>
            </a:r>
          </a:p>
          <a:p>
            <a:r>
              <a:rPr lang="en-US"/>
              <a:t>F1          = 0.94</a:t>
            </a:r>
          </a:p>
        </p:txBody>
      </p:sp>
      <p:sp>
        <p:nvSpPr>
          <p:cNvPr id="4" name="Slide Number Placeholder 3">
            <a:extLst>
              <a:ext uri="{FF2B5EF4-FFF2-40B4-BE49-F238E27FC236}">
                <a16:creationId xmlns:a16="http://schemas.microsoft.com/office/drawing/2014/main" id="{A9AB1571-05E7-06E4-F424-BB513D987598}"/>
              </a:ext>
            </a:extLst>
          </p:cNvPr>
          <p:cNvSpPr>
            <a:spLocks noGrp="1"/>
          </p:cNvSpPr>
          <p:nvPr>
            <p:ph type="sldNum" sz="quarter" idx="5"/>
          </p:nvPr>
        </p:nvSpPr>
        <p:spPr/>
        <p:txBody>
          <a:bodyPr/>
          <a:lstStyle/>
          <a:p>
            <a:fld id="{1943EA3D-FDB0-FE4B-9ED0-D664920290B6}" type="slidenum">
              <a:rPr lang="en-US" smtClean="0"/>
              <a:t>5</a:t>
            </a:fld>
            <a:endParaRPr lang="en-US"/>
          </a:p>
        </p:txBody>
      </p:sp>
    </p:spTree>
    <p:extLst>
      <p:ext uri="{BB962C8B-B14F-4D97-AF65-F5344CB8AC3E}">
        <p14:creationId xmlns:p14="http://schemas.microsoft.com/office/powerpoint/2010/main" val="18086669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674765-B453-EDB3-9C9C-D320E291590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E6CA9E2-5525-0B73-214E-94C43D87A8E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E3BEAA7-F8CF-3E8E-0AC6-40BE2A9BDED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a:t>FIGURE 6.</a:t>
            </a:r>
            <a:r>
              <a:rPr lang="en-US"/>
              <a:t>   Performance metrics for the baseline method OKN-MMIC applied to low data and no data results from selected participant video.  </a:t>
            </a:r>
            <a:r>
              <a:rPr lang="en-US" b="0"/>
              <a:t>Confusion matrices for automated OKN using : (a) baseline gaze signal (OKN-G), (b) phase based estimation (OKN-MMIC) and (c) motion microscope applied to negative OKN-G tests only (OKN-MMIC-STEP). </a:t>
            </a:r>
          </a:p>
          <a:p>
            <a:r>
              <a:rPr lang="en-US" b="0"/>
              <a:t> </a:t>
            </a:r>
          </a:p>
          <a:p>
            <a:endParaRPr lang="en-US" b="0"/>
          </a:p>
          <a:p>
            <a:r>
              <a:rPr lang="en-US" b="1"/>
              <a:t>NOTES</a:t>
            </a:r>
          </a:p>
          <a:p>
            <a:r>
              <a:rPr lang="en-US"/>
              <a:t> </a:t>
            </a:r>
          </a:p>
          <a:p>
            <a:r>
              <a:rPr lang="en-US"/>
              <a:t>&gt;&gt; </a:t>
            </a:r>
            <a:r>
              <a:rPr lang="en-US" err="1"/>
              <a:t>patch_diff_manifest</a:t>
            </a:r>
            <a:endParaRPr lang="en-US"/>
          </a:p>
          <a:p>
            <a:r>
              <a:rPr lang="en-US"/>
              <a:t>Complete length = 1056</a:t>
            </a:r>
          </a:p>
          <a:p>
            <a:r>
              <a:rPr lang="en-US"/>
              <a:t>Bad videos  = 5</a:t>
            </a:r>
          </a:p>
          <a:p>
            <a:r>
              <a:rPr lang="en-US"/>
              <a:t>Remaining   = 1051</a:t>
            </a:r>
          </a:p>
          <a:p>
            <a:r>
              <a:rPr lang="en-US"/>
              <a:t>Total detections eligible = 833.</a:t>
            </a:r>
          </a:p>
          <a:p>
            <a:r>
              <a:rPr lang="en-US"/>
              <a:t>problems  = 218</a:t>
            </a:r>
          </a:p>
          <a:p>
            <a:r>
              <a:rPr lang="en-US"/>
              <a:t>low data = 136</a:t>
            </a:r>
          </a:p>
          <a:p>
            <a:r>
              <a:rPr lang="en-US"/>
              <a:t>no data  = 82</a:t>
            </a:r>
          </a:p>
          <a:p>
            <a:endParaRPr lang="en-US"/>
          </a:p>
          <a:p>
            <a:endParaRPr lang="en-US"/>
          </a:p>
          <a:p>
            <a:r>
              <a:rPr lang="en-US"/>
              <a:t>&gt;&gt; </a:t>
            </a:r>
            <a:r>
              <a:rPr lang="en-US" err="1"/>
              <a:t>patch_TP_manifest</a:t>
            </a:r>
            <a:endParaRPr lang="en-US"/>
          </a:p>
          <a:p>
            <a:r>
              <a:rPr lang="en-US"/>
              <a:t>input  = /Volumes/EXT_DATA/DATA/CONTROL/</a:t>
            </a:r>
            <a:r>
              <a:rPr lang="en-US" err="1"/>
              <a:t>manifest.updated_motion.problems.txt</a:t>
            </a:r>
            <a:r>
              <a:rPr lang="en-US"/>
              <a:t> (lines = 107)</a:t>
            </a:r>
          </a:p>
          <a:p>
            <a:r>
              <a:rPr lang="en-US"/>
              <a:t>output = /Volumes/EXT_DATA/DATA/CONTROL/</a:t>
            </a:r>
            <a:r>
              <a:rPr lang="en-US" err="1"/>
              <a:t>manifest.updated_motion.problems.TP.txt</a:t>
            </a:r>
            <a:r>
              <a:rPr lang="en-US"/>
              <a:t> (lines = 50)</a:t>
            </a:r>
          </a:p>
          <a:p>
            <a:r>
              <a:rPr lang="en-US"/>
              <a:t>output manifest # = 50</a:t>
            </a:r>
          </a:p>
          <a:p>
            <a:r>
              <a:rPr lang="en-US"/>
              <a:t>&gt;&gt; </a:t>
            </a:r>
            <a:r>
              <a:rPr lang="en-US" err="1"/>
              <a:t>patch_TN_manifest</a:t>
            </a:r>
            <a:endParaRPr lang="en-US"/>
          </a:p>
          <a:p>
            <a:r>
              <a:rPr lang="en-US"/>
              <a:t>input  = /Volumes/EXT_DATA/DATA/CONTROL/</a:t>
            </a:r>
            <a:r>
              <a:rPr lang="en-US" err="1"/>
              <a:t>manifest.updated_motion.problems.txt</a:t>
            </a:r>
            <a:r>
              <a:rPr lang="en-US"/>
              <a:t> (lines = 107)</a:t>
            </a:r>
          </a:p>
          <a:p>
            <a:r>
              <a:rPr lang="en-US"/>
              <a:t>output = /Volumes/EXT_DATA/DATA/CONTROL/</a:t>
            </a:r>
            <a:r>
              <a:rPr lang="en-US" err="1"/>
              <a:t>manifest.updated_motion.problems.TN.txt</a:t>
            </a:r>
            <a:r>
              <a:rPr lang="en-US"/>
              <a:t> (lines = 37)</a:t>
            </a:r>
          </a:p>
          <a:p>
            <a:r>
              <a:rPr lang="en-US"/>
              <a:t>output manifest # = 37</a:t>
            </a:r>
          </a:p>
          <a:p>
            <a:r>
              <a:rPr lang="en-US"/>
              <a:t>&gt;&gt; </a:t>
            </a:r>
            <a:r>
              <a:rPr lang="en-US" err="1"/>
              <a:t>patch_FP_manifest</a:t>
            </a:r>
            <a:endParaRPr lang="en-US"/>
          </a:p>
          <a:p>
            <a:r>
              <a:rPr lang="en-US"/>
              <a:t>input  = /Volumes/EXT_DATA/DATA/CONTROL/</a:t>
            </a:r>
            <a:r>
              <a:rPr lang="en-US" err="1"/>
              <a:t>manifest.updated_motion.problems.txt</a:t>
            </a:r>
            <a:r>
              <a:rPr lang="en-US"/>
              <a:t> (lines = 107)</a:t>
            </a:r>
          </a:p>
          <a:p>
            <a:r>
              <a:rPr lang="en-US"/>
              <a:t>output = /Volumes/EXT_DATA/DATA/CONTROL/</a:t>
            </a:r>
            <a:r>
              <a:rPr lang="en-US" err="1"/>
              <a:t>manifest.updated_motion.problems.FP.txt</a:t>
            </a:r>
            <a:r>
              <a:rPr lang="en-US"/>
              <a:t> (lines = 1)</a:t>
            </a:r>
          </a:p>
          <a:p>
            <a:r>
              <a:rPr lang="en-US"/>
              <a:t>output manifest # = 1</a:t>
            </a:r>
          </a:p>
          <a:p>
            <a:r>
              <a:rPr lang="en-US"/>
              <a:t>&gt;&gt; </a:t>
            </a:r>
            <a:r>
              <a:rPr lang="en-US" err="1"/>
              <a:t>patch_FN_manifest</a:t>
            </a:r>
            <a:endParaRPr lang="en-US"/>
          </a:p>
          <a:p>
            <a:r>
              <a:rPr lang="en-US"/>
              <a:t>input  = /Volumes/EXT_DATA/DATA/CONTROL/</a:t>
            </a:r>
            <a:r>
              <a:rPr lang="en-US" err="1"/>
              <a:t>manifest.updated_motion.problems.txt</a:t>
            </a:r>
            <a:r>
              <a:rPr lang="en-US"/>
              <a:t> (lines = 107)</a:t>
            </a:r>
          </a:p>
          <a:p>
            <a:r>
              <a:rPr lang="en-US"/>
              <a:t>output = /Volumes/EXT_DATA/DATA/CONTROL/</a:t>
            </a:r>
            <a:r>
              <a:rPr lang="en-US" err="1"/>
              <a:t>manifest.updated_motion.problems.FN.txt</a:t>
            </a:r>
            <a:r>
              <a:rPr lang="en-US"/>
              <a:t> (lines = 19)</a:t>
            </a:r>
          </a:p>
          <a:p>
            <a:r>
              <a:rPr lang="en-US"/>
              <a:t>output manifest # = 19</a:t>
            </a:r>
          </a:p>
          <a:p>
            <a:r>
              <a:rPr lang="en-US"/>
              <a:t>&gt;&gt;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OKN-GAZE.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TP = 50 (46.73)</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FP = 1 (0.93)</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TN = 37 (34.58)</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FN = 19 (17.76)</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sum in P = 69 (64.49)</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sum in N = 38 (35.51)</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sum out P = 51 (47.66)</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sum out N = 56 (52.34)</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sum total = 107</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Sensitivity = 0.72</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Specificity = 0.97</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Accuracy    = 0.81</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PPV         = 0.98</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NPV         = 0.66</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F1          = 0.83</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OKN-NEW (MOTION_PROBLEMS)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TP = 61 (57.01)</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FP = 0 (0.00)</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TN = 38 (35.51)</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FN = 8 (7.48)</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sum in P = 69 (64.49)</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sum in N = 38 (35.51)</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sum out P = 61 (57.01)</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sum out N = 46 (42.99)</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sum total = 107</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Sensitivity = 0.88</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Specificity = 1.00</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Accuracy    = 0.93</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PPV         = 1.00</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NPV         = 0.83</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F1          = 0.94</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OKN-NEWER (MOTION_PROBLEMS)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TP = 63 (58.88)</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FP = 1 (0.93)</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TN = 37 (34.58)</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FN = 6 (5.61)</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sum in P = 69 (64.49)</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sum in N = 38 (35.51)</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sum out P = 64 (59.81)</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sum out N = 43 (40.19)</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sum total = 107</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Sensitivity = 0.91</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Specificity = 0.97</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Accuracy    = 0.93</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PPV         = 0.98</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NPV         = 0.86</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F1          = 0.95</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 </a:t>
            </a:r>
          </a:p>
          <a:p>
            <a:endParaRPr lang="en-US"/>
          </a:p>
          <a:p>
            <a:endParaRPr lang="en-US"/>
          </a:p>
          <a:p>
            <a:endParaRPr lang="en-US"/>
          </a:p>
          <a:p>
            <a:endParaRPr lang="en-US"/>
          </a:p>
          <a:p>
            <a:endParaRPr lang="en-US"/>
          </a:p>
        </p:txBody>
      </p:sp>
      <p:sp>
        <p:nvSpPr>
          <p:cNvPr id="4" name="Slide Number Placeholder 3">
            <a:extLst>
              <a:ext uri="{FF2B5EF4-FFF2-40B4-BE49-F238E27FC236}">
                <a16:creationId xmlns:a16="http://schemas.microsoft.com/office/drawing/2014/main" id="{4F93E718-2567-8EFE-6EAC-82D4DC3879C4}"/>
              </a:ext>
            </a:extLst>
          </p:cNvPr>
          <p:cNvSpPr>
            <a:spLocks noGrp="1"/>
          </p:cNvSpPr>
          <p:nvPr>
            <p:ph type="sldNum" sz="quarter" idx="5"/>
          </p:nvPr>
        </p:nvSpPr>
        <p:spPr/>
        <p:txBody>
          <a:bodyPr/>
          <a:lstStyle/>
          <a:p>
            <a:fld id="{1943EA3D-FDB0-FE4B-9ED0-D664920290B6}" type="slidenum">
              <a:rPr lang="en-US" smtClean="0"/>
              <a:t>11</a:t>
            </a:fld>
            <a:endParaRPr lang="en-US"/>
          </a:p>
        </p:txBody>
      </p:sp>
    </p:spTree>
    <p:extLst>
      <p:ext uri="{BB962C8B-B14F-4D97-AF65-F5344CB8AC3E}">
        <p14:creationId xmlns:p14="http://schemas.microsoft.com/office/powerpoint/2010/main" val="35735258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B00BE9-2BCD-2D39-EFF9-A070AD69693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8893CA3-23D3-F245-E8FE-F7EBC6984B0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D19438A-19ED-E96B-0ADD-F617A629953F}"/>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a:t>FIGURE 6.</a:t>
            </a:r>
            <a:r>
              <a:rPr lang="en-US"/>
              <a:t>   Performance metrics for the baseline method OKN-MMIC applied to low data and no data results from selected participant video.  </a:t>
            </a:r>
            <a:r>
              <a:rPr lang="en-US" b="0"/>
              <a:t>Confusion matrices for automated OKN using : (a) baseline gaze signal (OKN-G), (b) phase based estimation (OKN-MMIC) and (c) motion microscope applied to negative OKN-G tests only (OKN-MMIC-STEP). </a:t>
            </a:r>
          </a:p>
          <a:p>
            <a:r>
              <a:rPr lang="en-US" b="0"/>
              <a:t> </a:t>
            </a:r>
          </a:p>
          <a:p>
            <a:endParaRPr lang="en-US" b="0"/>
          </a:p>
          <a:p>
            <a:r>
              <a:rPr lang="en-US" b="1"/>
              <a:t>NOTES</a:t>
            </a:r>
          </a:p>
          <a:p>
            <a:r>
              <a:rPr lang="en-US"/>
              <a:t> </a:t>
            </a:r>
          </a:p>
          <a:p>
            <a:r>
              <a:rPr lang="en-US"/>
              <a:t>&gt;&gt; </a:t>
            </a:r>
            <a:r>
              <a:rPr lang="en-US" err="1"/>
              <a:t>patch_diff_manifest</a:t>
            </a:r>
            <a:endParaRPr lang="en-US"/>
          </a:p>
          <a:p>
            <a:r>
              <a:rPr lang="en-US"/>
              <a:t>Complete length = 1056</a:t>
            </a:r>
          </a:p>
          <a:p>
            <a:r>
              <a:rPr lang="en-US"/>
              <a:t>Bad videos  = 5</a:t>
            </a:r>
          </a:p>
          <a:p>
            <a:r>
              <a:rPr lang="en-US"/>
              <a:t>Remaining   = 1051</a:t>
            </a:r>
          </a:p>
          <a:p>
            <a:r>
              <a:rPr lang="en-US"/>
              <a:t>Total detections eligible = 833.</a:t>
            </a:r>
          </a:p>
          <a:p>
            <a:r>
              <a:rPr lang="en-US"/>
              <a:t>problems  = 218</a:t>
            </a:r>
          </a:p>
          <a:p>
            <a:r>
              <a:rPr lang="en-US"/>
              <a:t>low data = 136</a:t>
            </a:r>
          </a:p>
          <a:p>
            <a:r>
              <a:rPr lang="en-US"/>
              <a:t>no data  = 82</a:t>
            </a:r>
          </a:p>
          <a:p>
            <a:endParaRPr lang="en-US"/>
          </a:p>
          <a:p>
            <a:endParaRPr lang="en-US"/>
          </a:p>
          <a:p>
            <a:r>
              <a:rPr lang="en-US"/>
              <a:t>&gt;&gt; </a:t>
            </a:r>
            <a:r>
              <a:rPr lang="en-US" err="1"/>
              <a:t>patch_TP_manifest</a:t>
            </a:r>
            <a:endParaRPr lang="en-US"/>
          </a:p>
          <a:p>
            <a:r>
              <a:rPr lang="en-US"/>
              <a:t>input  = /Volumes/EXT_DATA/DATA/CONTROL/</a:t>
            </a:r>
            <a:r>
              <a:rPr lang="en-US" err="1"/>
              <a:t>manifest.updated_motion.problems.txt</a:t>
            </a:r>
            <a:r>
              <a:rPr lang="en-US"/>
              <a:t> (lines = 107)</a:t>
            </a:r>
          </a:p>
          <a:p>
            <a:r>
              <a:rPr lang="en-US"/>
              <a:t>output = /Volumes/EXT_DATA/DATA/CONTROL/</a:t>
            </a:r>
            <a:r>
              <a:rPr lang="en-US" err="1"/>
              <a:t>manifest.updated_motion.problems.TP.txt</a:t>
            </a:r>
            <a:r>
              <a:rPr lang="en-US"/>
              <a:t> (lines = 50)</a:t>
            </a:r>
          </a:p>
          <a:p>
            <a:r>
              <a:rPr lang="en-US"/>
              <a:t>output manifest # = 50</a:t>
            </a:r>
          </a:p>
          <a:p>
            <a:r>
              <a:rPr lang="en-US"/>
              <a:t>&gt;&gt; </a:t>
            </a:r>
            <a:r>
              <a:rPr lang="en-US" err="1"/>
              <a:t>patch_TN_manifest</a:t>
            </a:r>
            <a:endParaRPr lang="en-US"/>
          </a:p>
          <a:p>
            <a:r>
              <a:rPr lang="en-US"/>
              <a:t>input  = /Volumes/EXT_DATA/DATA/CONTROL/</a:t>
            </a:r>
            <a:r>
              <a:rPr lang="en-US" err="1"/>
              <a:t>manifest.updated_motion.problems.txt</a:t>
            </a:r>
            <a:r>
              <a:rPr lang="en-US"/>
              <a:t> (lines = 107)</a:t>
            </a:r>
          </a:p>
          <a:p>
            <a:r>
              <a:rPr lang="en-US"/>
              <a:t>output = /Volumes/EXT_DATA/DATA/CONTROL/</a:t>
            </a:r>
            <a:r>
              <a:rPr lang="en-US" err="1"/>
              <a:t>manifest.updated_motion.problems.TN.txt</a:t>
            </a:r>
            <a:r>
              <a:rPr lang="en-US"/>
              <a:t> (lines = 37)</a:t>
            </a:r>
          </a:p>
          <a:p>
            <a:r>
              <a:rPr lang="en-US"/>
              <a:t>output manifest # = 37</a:t>
            </a:r>
          </a:p>
          <a:p>
            <a:r>
              <a:rPr lang="en-US"/>
              <a:t>&gt;&gt; </a:t>
            </a:r>
            <a:r>
              <a:rPr lang="en-US" err="1"/>
              <a:t>patch_FP_manifest</a:t>
            </a:r>
            <a:endParaRPr lang="en-US"/>
          </a:p>
          <a:p>
            <a:r>
              <a:rPr lang="en-US"/>
              <a:t>input  = /Volumes/EXT_DATA/DATA/CONTROL/</a:t>
            </a:r>
            <a:r>
              <a:rPr lang="en-US" err="1"/>
              <a:t>manifest.updated_motion.problems.txt</a:t>
            </a:r>
            <a:r>
              <a:rPr lang="en-US"/>
              <a:t> (lines = 107)</a:t>
            </a:r>
          </a:p>
          <a:p>
            <a:r>
              <a:rPr lang="en-US"/>
              <a:t>output = /Volumes/EXT_DATA/DATA/CONTROL/</a:t>
            </a:r>
            <a:r>
              <a:rPr lang="en-US" err="1"/>
              <a:t>manifest.updated_motion.problems.FP.txt</a:t>
            </a:r>
            <a:r>
              <a:rPr lang="en-US"/>
              <a:t> (lines = 1)</a:t>
            </a:r>
          </a:p>
          <a:p>
            <a:r>
              <a:rPr lang="en-US"/>
              <a:t>output manifest # = 1</a:t>
            </a:r>
          </a:p>
          <a:p>
            <a:r>
              <a:rPr lang="en-US"/>
              <a:t>&gt;&gt; </a:t>
            </a:r>
            <a:r>
              <a:rPr lang="en-US" err="1"/>
              <a:t>patch_FN_manifest</a:t>
            </a:r>
            <a:endParaRPr lang="en-US"/>
          </a:p>
          <a:p>
            <a:r>
              <a:rPr lang="en-US"/>
              <a:t>input  = /Volumes/EXT_DATA/DATA/CONTROL/</a:t>
            </a:r>
            <a:r>
              <a:rPr lang="en-US" err="1"/>
              <a:t>manifest.updated_motion.problems.txt</a:t>
            </a:r>
            <a:r>
              <a:rPr lang="en-US"/>
              <a:t> (lines = 107)</a:t>
            </a:r>
          </a:p>
          <a:p>
            <a:r>
              <a:rPr lang="en-US"/>
              <a:t>output = /Volumes/EXT_DATA/DATA/CONTROL/</a:t>
            </a:r>
            <a:r>
              <a:rPr lang="en-US" err="1"/>
              <a:t>manifest.updated_motion.problems.FN.txt</a:t>
            </a:r>
            <a:r>
              <a:rPr lang="en-US"/>
              <a:t> (lines = 19)</a:t>
            </a:r>
          </a:p>
          <a:p>
            <a:r>
              <a:rPr lang="en-US"/>
              <a:t>output manifest # = 19</a:t>
            </a:r>
          </a:p>
          <a:p>
            <a:r>
              <a:rPr lang="en-US"/>
              <a:t>&gt;&gt;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OKN-GAZE.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TP = 50 (46.73)</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FP = 1 (0.93)</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TN = 37 (34.58)</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FN = 19 (17.76)</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sum in P = 69 (64.49)</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sum in N = 38 (35.51)</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sum out P = 51 (47.66)</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sum out N = 56 (52.34)</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sum total = 107</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Sensitivity = 0.72</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Specificity = 0.97</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Accuracy    = 0.81</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PPV         = 0.98</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NPV         = 0.66</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F1          = 0.83</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OKN-NEW (MOTION_PROBLEMS)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TP = 61 (57.01)</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FP = 0 (0.00)</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TN = 38 (35.51)</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FN = 8 (7.48)</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sum in P = 69 (64.49)</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sum in N = 38 (35.51)</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sum out P = 61 (57.01)</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sum out N = 46 (42.99)</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sum total = 107</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Sensitivity = 0.88</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Specificity = 1.00</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Accuracy    = 0.93</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PPV         = 1.00</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NPV         = 0.83</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F1          = 0.94</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OKN-NEWER (MOTION_PROBLEMS)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TP = 63 (58.88)</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FP = 1 (0.93)</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TN = 37 (34.58)</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FN = 6 (5.61)</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sum in P = 69 (64.49)</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sum in N = 38 (35.51)</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sum out P = 64 (59.81)</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sum out N = 43 (40.19)</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sum total = 107</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Sensitivity = 0.91</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Specificity = 0.97</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Accuracy    = 0.93</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PPV         = 0.98</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NPV         = 0.86</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F1          = 0.95</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 </a:t>
            </a:r>
          </a:p>
          <a:p>
            <a:endParaRPr lang="en-US"/>
          </a:p>
          <a:p>
            <a:endParaRPr lang="en-US"/>
          </a:p>
          <a:p>
            <a:endParaRPr lang="en-US"/>
          </a:p>
          <a:p>
            <a:endParaRPr lang="en-US"/>
          </a:p>
          <a:p>
            <a:endParaRPr lang="en-US"/>
          </a:p>
        </p:txBody>
      </p:sp>
      <p:sp>
        <p:nvSpPr>
          <p:cNvPr id="4" name="Slide Number Placeholder 3">
            <a:extLst>
              <a:ext uri="{FF2B5EF4-FFF2-40B4-BE49-F238E27FC236}">
                <a16:creationId xmlns:a16="http://schemas.microsoft.com/office/drawing/2014/main" id="{E73E84C6-5DFF-B235-4B4D-153EF87D1B42}"/>
              </a:ext>
            </a:extLst>
          </p:cNvPr>
          <p:cNvSpPr>
            <a:spLocks noGrp="1"/>
          </p:cNvSpPr>
          <p:nvPr>
            <p:ph type="sldNum" sz="quarter" idx="5"/>
          </p:nvPr>
        </p:nvSpPr>
        <p:spPr/>
        <p:txBody>
          <a:bodyPr/>
          <a:lstStyle/>
          <a:p>
            <a:fld id="{1943EA3D-FDB0-FE4B-9ED0-D664920290B6}" type="slidenum">
              <a:rPr lang="en-US" smtClean="0"/>
              <a:t>12</a:t>
            </a:fld>
            <a:endParaRPr lang="en-US"/>
          </a:p>
        </p:txBody>
      </p:sp>
    </p:spTree>
    <p:extLst>
      <p:ext uri="{BB962C8B-B14F-4D97-AF65-F5344CB8AC3E}">
        <p14:creationId xmlns:p14="http://schemas.microsoft.com/office/powerpoint/2010/main" val="17229364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001978-B8F7-3538-DA4C-7800D1FEA77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F3A0CAA-8FE5-F848-1730-691D87E1C8D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452DA50-DC7F-037B-5037-9BF2E95C538A}"/>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a:t>FIGURE 6.</a:t>
            </a:r>
            <a:r>
              <a:rPr lang="en-US"/>
              <a:t>   Performance metrics for the baseline method OKN-MMIC applied to low data and no data results from selected participant video.  </a:t>
            </a:r>
            <a:r>
              <a:rPr lang="en-US" b="0"/>
              <a:t>Confusion matrices for automated OKN using : (a) baseline gaze signal (OKN-G), (b) phase based estimation (OKN-MMIC) and (c) motion microscope applied to negative OKN-G tests only (OKN-MMIC-STEP). </a:t>
            </a:r>
          </a:p>
          <a:p>
            <a:r>
              <a:rPr lang="en-US" b="0"/>
              <a:t> </a:t>
            </a:r>
          </a:p>
          <a:p>
            <a:endParaRPr lang="en-US" b="0"/>
          </a:p>
          <a:p>
            <a:r>
              <a:rPr lang="en-US" b="1"/>
              <a:t>NOTES</a:t>
            </a:r>
          </a:p>
          <a:p>
            <a:r>
              <a:rPr lang="en-US"/>
              <a:t> </a:t>
            </a:r>
          </a:p>
          <a:p>
            <a:r>
              <a:rPr lang="en-US"/>
              <a:t>&gt;&gt; </a:t>
            </a:r>
            <a:r>
              <a:rPr lang="en-US" err="1"/>
              <a:t>patch_diff_manifest</a:t>
            </a:r>
            <a:endParaRPr lang="en-US"/>
          </a:p>
          <a:p>
            <a:r>
              <a:rPr lang="en-US"/>
              <a:t>Complete length = 1056</a:t>
            </a:r>
          </a:p>
          <a:p>
            <a:r>
              <a:rPr lang="en-US"/>
              <a:t>Bad videos  = 5</a:t>
            </a:r>
          </a:p>
          <a:p>
            <a:r>
              <a:rPr lang="en-US"/>
              <a:t>Remaining   = 1051</a:t>
            </a:r>
          </a:p>
          <a:p>
            <a:r>
              <a:rPr lang="en-US"/>
              <a:t>Total detections eligible = 833.</a:t>
            </a:r>
          </a:p>
          <a:p>
            <a:r>
              <a:rPr lang="en-US"/>
              <a:t>problems  = 218</a:t>
            </a:r>
          </a:p>
          <a:p>
            <a:r>
              <a:rPr lang="en-US"/>
              <a:t>low data = 136</a:t>
            </a:r>
          </a:p>
          <a:p>
            <a:r>
              <a:rPr lang="en-US"/>
              <a:t>no data  = 82</a:t>
            </a:r>
          </a:p>
          <a:p>
            <a:endParaRPr lang="en-US"/>
          </a:p>
          <a:p>
            <a:endParaRPr lang="en-US"/>
          </a:p>
          <a:p>
            <a:r>
              <a:rPr lang="en-US"/>
              <a:t>&gt;&gt; </a:t>
            </a:r>
            <a:r>
              <a:rPr lang="en-US" err="1"/>
              <a:t>patch_TP_manifest</a:t>
            </a:r>
            <a:endParaRPr lang="en-US"/>
          </a:p>
          <a:p>
            <a:r>
              <a:rPr lang="en-US"/>
              <a:t>input  = /Volumes/EXT_DATA/DATA/CONTROL/</a:t>
            </a:r>
            <a:r>
              <a:rPr lang="en-US" err="1"/>
              <a:t>manifest.updated_motion.problems.txt</a:t>
            </a:r>
            <a:r>
              <a:rPr lang="en-US"/>
              <a:t> (lines = 107)</a:t>
            </a:r>
          </a:p>
          <a:p>
            <a:r>
              <a:rPr lang="en-US"/>
              <a:t>output = /Volumes/EXT_DATA/DATA/CONTROL/</a:t>
            </a:r>
            <a:r>
              <a:rPr lang="en-US" err="1"/>
              <a:t>manifest.updated_motion.problems.TP.txt</a:t>
            </a:r>
            <a:r>
              <a:rPr lang="en-US"/>
              <a:t> (lines = 50)</a:t>
            </a:r>
          </a:p>
          <a:p>
            <a:r>
              <a:rPr lang="en-US"/>
              <a:t>output manifest # = 50</a:t>
            </a:r>
          </a:p>
          <a:p>
            <a:r>
              <a:rPr lang="en-US"/>
              <a:t>&gt;&gt; </a:t>
            </a:r>
            <a:r>
              <a:rPr lang="en-US" err="1"/>
              <a:t>patch_TN_manifest</a:t>
            </a:r>
            <a:endParaRPr lang="en-US"/>
          </a:p>
          <a:p>
            <a:r>
              <a:rPr lang="en-US"/>
              <a:t>input  = /Volumes/EXT_DATA/DATA/CONTROL/</a:t>
            </a:r>
            <a:r>
              <a:rPr lang="en-US" err="1"/>
              <a:t>manifest.updated_motion.problems.txt</a:t>
            </a:r>
            <a:r>
              <a:rPr lang="en-US"/>
              <a:t> (lines = 107)</a:t>
            </a:r>
          </a:p>
          <a:p>
            <a:r>
              <a:rPr lang="en-US"/>
              <a:t>output = /Volumes/EXT_DATA/DATA/CONTROL/</a:t>
            </a:r>
            <a:r>
              <a:rPr lang="en-US" err="1"/>
              <a:t>manifest.updated_motion.problems.TN.txt</a:t>
            </a:r>
            <a:r>
              <a:rPr lang="en-US"/>
              <a:t> (lines = 37)</a:t>
            </a:r>
          </a:p>
          <a:p>
            <a:r>
              <a:rPr lang="en-US"/>
              <a:t>output manifest # = 37</a:t>
            </a:r>
          </a:p>
          <a:p>
            <a:r>
              <a:rPr lang="en-US"/>
              <a:t>&gt;&gt; </a:t>
            </a:r>
            <a:r>
              <a:rPr lang="en-US" err="1"/>
              <a:t>patch_FP_manifest</a:t>
            </a:r>
            <a:endParaRPr lang="en-US"/>
          </a:p>
          <a:p>
            <a:r>
              <a:rPr lang="en-US"/>
              <a:t>input  = /Volumes/EXT_DATA/DATA/CONTROL/</a:t>
            </a:r>
            <a:r>
              <a:rPr lang="en-US" err="1"/>
              <a:t>manifest.updated_motion.problems.txt</a:t>
            </a:r>
            <a:r>
              <a:rPr lang="en-US"/>
              <a:t> (lines = 107)</a:t>
            </a:r>
          </a:p>
          <a:p>
            <a:r>
              <a:rPr lang="en-US"/>
              <a:t>output = /Volumes/EXT_DATA/DATA/CONTROL/</a:t>
            </a:r>
            <a:r>
              <a:rPr lang="en-US" err="1"/>
              <a:t>manifest.updated_motion.problems.FP.txt</a:t>
            </a:r>
            <a:r>
              <a:rPr lang="en-US"/>
              <a:t> (lines = 1)</a:t>
            </a:r>
          </a:p>
          <a:p>
            <a:r>
              <a:rPr lang="en-US"/>
              <a:t>output manifest # = 1</a:t>
            </a:r>
          </a:p>
          <a:p>
            <a:r>
              <a:rPr lang="en-US"/>
              <a:t>&gt;&gt; </a:t>
            </a:r>
            <a:r>
              <a:rPr lang="en-US" err="1"/>
              <a:t>patch_FN_manifest</a:t>
            </a:r>
            <a:endParaRPr lang="en-US"/>
          </a:p>
          <a:p>
            <a:r>
              <a:rPr lang="en-US"/>
              <a:t>input  = /Volumes/EXT_DATA/DATA/CONTROL/</a:t>
            </a:r>
            <a:r>
              <a:rPr lang="en-US" err="1"/>
              <a:t>manifest.updated_motion.problems.txt</a:t>
            </a:r>
            <a:r>
              <a:rPr lang="en-US"/>
              <a:t> (lines = 107)</a:t>
            </a:r>
          </a:p>
          <a:p>
            <a:r>
              <a:rPr lang="en-US"/>
              <a:t>output = /Volumes/EXT_DATA/DATA/CONTROL/</a:t>
            </a:r>
            <a:r>
              <a:rPr lang="en-US" err="1"/>
              <a:t>manifest.updated_motion.problems.FN.txt</a:t>
            </a:r>
            <a:r>
              <a:rPr lang="en-US"/>
              <a:t> (lines = 19)</a:t>
            </a:r>
          </a:p>
          <a:p>
            <a:r>
              <a:rPr lang="en-US"/>
              <a:t>output manifest # = 19</a:t>
            </a:r>
          </a:p>
          <a:p>
            <a:r>
              <a:rPr lang="en-US"/>
              <a:t>&gt;&gt;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OKN-GAZE.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TP = 50 (46.73)</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FP = 1 (0.93)</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TN = 37 (34.58)</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FN = 19 (17.76)</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sum in P = 69 (64.49)</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sum in N = 38 (35.51)</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sum out P = 51 (47.66)</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sum out N = 56 (52.34)</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sum total = 107</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Sensitivity = 0.72</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Specificity = 0.97</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Accuracy    = 0.81</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PPV         = 0.98</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NPV         = 0.66</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F1          = 0.83</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OKN-NEW (MOTION_PROBLEMS)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TP = 61 (57.01)</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FP = 0 (0.00)</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TN = 38 (35.51)</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FN = 8 (7.48)</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sum in P = 69 (64.49)</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sum in N = 38 (35.51)</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sum out P = 61 (57.01)</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sum out N = 46 (42.99)</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sum total = 107</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Sensitivity = 0.88</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Specificity = 1.00</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Accuracy    = 0.93</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PPV         = 1.00</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NPV         = 0.83</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F1          = 0.94</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OKN-NEWER (MOTION_PROBLEMS)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TP = 63 (58.88)</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FP = 1 (0.93)</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TN = 37 (34.58)</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FN = 6 (5.61)</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sum in P = 69 (64.49)</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sum in N = 38 (35.51)</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sum out P = 64 (59.81)</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sum out N = 43 (40.19)</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sum total = 107</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Sensitivity = 0.91</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Specificity = 0.97</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Accuracy    = 0.93</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PPV         = 0.98</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NPV         = 0.86</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F1          = 0.95</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 </a:t>
            </a:r>
          </a:p>
          <a:p>
            <a:endParaRPr lang="en-US"/>
          </a:p>
          <a:p>
            <a:endParaRPr lang="en-US"/>
          </a:p>
          <a:p>
            <a:endParaRPr lang="en-US"/>
          </a:p>
          <a:p>
            <a:endParaRPr lang="en-US"/>
          </a:p>
          <a:p>
            <a:endParaRPr lang="en-US"/>
          </a:p>
        </p:txBody>
      </p:sp>
      <p:sp>
        <p:nvSpPr>
          <p:cNvPr id="4" name="Slide Number Placeholder 3">
            <a:extLst>
              <a:ext uri="{FF2B5EF4-FFF2-40B4-BE49-F238E27FC236}">
                <a16:creationId xmlns:a16="http://schemas.microsoft.com/office/drawing/2014/main" id="{90791579-D4C4-57B3-4396-C4C89A9D4563}"/>
              </a:ext>
            </a:extLst>
          </p:cNvPr>
          <p:cNvSpPr>
            <a:spLocks noGrp="1"/>
          </p:cNvSpPr>
          <p:nvPr>
            <p:ph type="sldNum" sz="quarter" idx="5"/>
          </p:nvPr>
        </p:nvSpPr>
        <p:spPr/>
        <p:txBody>
          <a:bodyPr/>
          <a:lstStyle/>
          <a:p>
            <a:fld id="{1943EA3D-FDB0-FE4B-9ED0-D664920290B6}" type="slidenum">
              <a:rPr lang="en-US" smtClean="0"/>
              <a:t>13</a:t>
            </a:fld>
            <a:endParaRPr lang="en-US"/>
          </a:p>
        </p:txBody>
      </p:sp>
    </p:spTree>
    <p:extLst>
      <p:ext uri="{BB962C8B-B14F-4D97-AF65-F5344CB8AC3E}">
        <p14:creationId xmlns:p14="http://schemas.microsoft.com/office/powerpoint/2010/main" val="33060645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598991-41AF-CDC9-5351-79C8D24D1AF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39E92C7-F9C6-3D4D-5B70-0D474CF7ACC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665664B-C1CC-537B-A406-3481829E0E16}"/>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a:t>FIGURE 6.</a:t>
            </a:r>
            <a:r>
              <a:rPr lang="en-US"/>
              <a:t>   Performance metrics for the baseline method OKN-MMIC applied to low data and no data results from selected participant video.  </a:t>
            </a:r>
            <a:r>
              <a:rPr lang="en-US" b="0"/>
              <a:t>Confusion matrices for automated OKN using : (a) baseline gaze signal (OKN-G), (b) phase based estimation (OKN-MMIC) and (c) motion microscope applied to negative OKN-G tests only (OKN-MMIC-STEP). </a:t>
            </a:r>
          </a:p>
          <a:p>
            <a:r>
              <a:rPr lang="en-US" b="0"/>
              <a:t> </a:t>
            </a:r>
          </a:p>
          <a:p>
            <a:endParaRPr lang="en-US" b="0"/>
          </a:p>
          <a:p>
            <a:r>
              <a:rPr lang="en-US" b="1"/>
              <a:t>NOTES</a:t>
            </a:r>
          </a:p>
          <a:p>
            <a:r>
              <a:rPr lang="en-US"/>
              <a:t> </a:t>
            </a:r>
          </a:p>
          <a:p>
            <a:r>
              <a:rPr lang="en-US"/>
              <a:t>&gt;&gt; </a:t>
            </a:r>
            <a:r>
              <a:rPr lang="en-US" err="1"/>
              <a:t>patch_diff_manifest</a:t>
            </a:r>
            <a:endParaRPr lang="en-US"/>
          </a:p>
          <a:p>
            <a:r>
              <a:rPr lang="en-US"/>
              <a:t>Complete length = 1056</a:t>
            </a:r>
          </a:p>
          <a:p>
            <a:r>
              <a:rPr lang="en-US"/>
              <a:t>Bad videos  = 5</a:t>
            </a:r>
          </a:p>
          <a:p>
            <a:r>
              <a:rPr lang="en-US"/>
              <a:t>Remaining   = 1051</a:t>
            </a:r>
          </a:p>
          <a:p>
            <a:r>
              <a:rPr lang="en-US"/>
              <a:t>Total detections eligible = 833.</a:t>
            </a:r>
          </a:p>
          <a:p>
            <a:r>
              <a:rPr lang="en-US"/>
              <a:t>problems  = 218</a:t>
            </a:r>
          </a:p>
          <a:p>
            <a:r>
              <a:rPr lang="en-US"/>
              <a:t>low data = 136</a:t>
            </a:r>
          </a:p>
          <a:p>
            <a:r>
              <a:rPr lang="en-US"/>
              <a:t>no data  = 82</a:t>
            </a:r>
          </a:p>
          <a:p>
            <a:endParaRPr lang="en-US"/>
          </a:p>
          <a:p>
            <a:endParaRPr lang="en-US"/>
          </a:p>
          <a:p>
            <a:r>
              <a:rPr lang="en-US"/>
              <a:t>&gt;&gt; </a:t>
            </a:r>
            <a:r>
              <a:rPr lang="en-US" err="1"/>
              <a:t>patch_TP_manifest</a:t>
            </a:r>
            <a:endParaRPr lang="en-US"/>
          </a:p>
          <a:p>
            <a:r>
              <a:rPr lang="en-US"/>
              <a:t>input  = /Volumes/EXT_DATA/DATA/CONTROL/</a:t>
            </a:r>
            <a:r>
              <a:rPr lang="en-US" err="1"/>
              <a:t>manifest.updated_motion.problems.txt</a:t>
            </a:r>
            <a:r>
              <a:rPr lang="en-US"/>
              <a:t> (lines = 107)</a:t>
            </a:r>
          </a:p>
          <a:p>
            <a:r>
              <a:rPr lang="en-US"/>
              <a:t>output = /Volumes/EXT_DATA/DATA/CONTROL/</a:t>
            </a:r>
            <a:r>
              <a:rPr lang="en-US" err="1"/>
              <a:t>manifest.updated_motion.problems.TP.txt</a:t>
            </a:r>
            <a:r>
              <a:rPr lang="en-US"/>
              <a:t> (lines = 50)</a:t>
            </a:r>
          </a:p>
          <a:p>
            <a:r>
              <a:rPr lang="en-US"/>
              <a:t>output manifest # = 50</a:t>
            </a:r>
          </a:p>
          <a:p>
            <a:r>
              <a:rPr lang="en-US"/>
              <a:t>&gt;&gt; </a:t>
            </a:r>
            <a:r>
              <a:rPr lang="en-US" err="1"/>
              <a:t>patch_TN_manifest</a:t>
            </a:r>
            <a:endParaRPr lang="en-US"/>
          </a:p>
          <a:p>
            <a:r>
              <a:rPr lang="en-US"/>
              <a:t>input  = /Volumes/EXT_DATA/DATA/CONTROL/</a:t>
            </a:r>
            <a:r>
              <a:rPr lang="en-US" err="1"/>
              <a:t>manifest.updated_motion.problems.txt</a:t>
            </a:r>
            <a:r>
              <a:rPr lang="en-US"/>
              <a:t> (lines = 107)</a:t>
            </a:r>
          </a:p>
          <a:p>
            <a:r>
              <a:rPr lang="en-US"/>
              <a:t>output = /Volumes/EXT_DATA/DATA/CONTROL/</a:t>
            </a:r>
            <a:r>
              <a:rPr lang="en-US" err="1"/>
              <a:t>manifest.updated_motion.problems.TN.txt</a:t>
            </a:r>
            <a:r>
              <a:rPr lang="en-US"/>
              <a:t> (lines = 37)</a:t>
            </a:r>
          </a:p>
          <a:p>
            <a:r>
              <a:rPr lang="en-US"/>
              <a:t>output manifest # = 37</a:t>
            </a:r>
          </a:p>
          <a:p>
            <a:r>
              <a:rPr lang="en-US"/>
              <a:t>&gt;&gt; </a:t>
            </a:r>
            <a:r>
              <a:rPr lang="en-US" err="1"/>
              <a:t>patch_FP_manifest</a:t>
            </a:r>
            <a:endParaRPr lang="en-US"/>
          </a:p>
          <a:p>
            <a:r>
              <a:rPr lang="en-US"/>
              <a:t>input  = /Volumes/EXT_DATA/DATA/CONTROL/</a:t>
            </a:r>
            <a:r>
              <a:rPr lang="en-US" err="1"/>
              <a:t>manifest.updated_motion.problems.txt</a:t>
            </a:r>
            <a:r>
              <a:rPr lang="en-US"/>
              <a:t> (lines = 107)</a:t>
            </a:r>
          </a:p>
          <a:p>
            <a:r>
              <a:rPr lang="en-US"/>
              <a:t>output = /Volumes/EXT_DATA/DATA/CONTROL/</a:t>
            </a:r>
            <a:r>
              <a:rPr lang="en-US" err="1"/>
              <a:t>manifest.updated_motion.problems.FP.txt</a:t>
            </a:r>
            <a:r>
              <a:rPr lang="en-US"/>
              <a:t> (lines = 1)</a:t>
            </a:r>
          </a:p>
          <a:p>
            <a:r>
              <a:rPr lang="en-US"/>
              <a:t>output manifest # = 1</a:t>
            </a:r>
          </a:p>
          <a:p>
            <a:r>
              <a:rPr lang="en-US"/>
              <a:t>&gt;&gt; </a:t>
            </a:r>
            <a:r>
              <a:rPr lang="en-US" err="1"/>
              <a:t>patch_FN_manifest</a:t>
            </a:r>
            <a:endParaRPr lang="en-US"/>
          </a:p>
          <a:p>
            <a:r>
              <a:rPr lang="en-US"/>
              <a:t>input  = /Volumes/EXT_DATA/DATA/CONTROL/</a:t>
            </a:r>
            <a:r>
              <a:rPr lang="en-US" err="1"/>
              <a:t>manifest.updated_motion.problems.txt</a:t>
            </a:r>
            <a:r>
              <a:rPr lang="en-US"/>
              <a:t> (lines = 107)</a:t>
            </a:r>
          </a:p>
          <a:p>
            <a:r>
              <a:rPr lang="en-US"/>
              <a:t>output = /Volumes/EXT_DATA/DATA/CONTROL/</a:t>
            </a:r>
            <a:r>
              <a:rPr lang="en-US" err="1"/>
              <a:t>manifest.updated_motion.problems.FN.txt</a:t>
            </a:r>
            <a:r>
              <a:rPr lang="en-US"/>
              <a:t> (lines = 19)</a:t>
            </a:r>
          </a:p>
          <a:p>
            <a:r>
              <a:rPr lang="en-US"/>
              <a:t>output manifest # = 19</a:t>
            </a:r>
          </a:p>
          <a:p>
            <a:r>
              <a:rPr lang="en-US"/>
              <a:t>&gt;&gt;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OKN-GAZE.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TP = 50 (46.73)</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FP = 1 (0.93)</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TN = 37 (34.58)</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FN = 19 (17.76)</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sum in P = 69 (64.49)</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sum in N = 38 (35.51)</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sum out P = 51 (47.66)</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sum out N = 56 (52.34)</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sum total = 107</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Sensitivity = 0.72</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Specificity = 0.97</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Accuracy    = 0.81</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PPV         = 0.98</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NPV         = 0.66</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F1          = 0.83</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OKN-NEW (MOTION_PROBLEMS)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TP = 61 (57.01)</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FP = 0 (0.00)</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TN = 38 (35.51)</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FN = 8 (7.48)</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sum in P = 69 (64.49)</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sum in N = 38 (35.51)</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sum out P = 61 (57.01)</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sum out N = 46 (42.99)</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sum total = 107</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Sensitivity = 0.88</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Specificity = 1.00</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Accuracy    = 0.93</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PPV         = 1.00</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NPV         = 0.83</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F1          = 0.94</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OKN-NEWER (MOTION_PROBLEMS)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TP = 63 (58.88)</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FP = 1 (0.93)</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TN = 37 (34.58)</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FN = 6 (5.61)</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sum in P = 69 (64.49)</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sum in N = 38 (35.51)</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sum out P = 64 (59.81)</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sum out N = 43 (40.19)</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sum total = 107</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Sensitivity = 0.91</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Specificity = 0.97</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Accuracy    = 0.93</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PPV         = 0.98</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NPV         = 0.86</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F1          = 0.95</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 </a:t>
            </a:r>
          </a:p>
          <a:p>
            <a:endParaRPr lang="en-US"/>
          </a:p>
          <a:p>
            <a:endParaRPr lang="en-US"/>
          </a:p>
          <a:p>
            <a:endParaRPr lang="en-US"/>
          </a:p>
          <a:p>
            <a:endParaRPr lang="en-US"/>
          </a:p>
          <a:p>
            <a:endParaRPr lang="en-US"/>
          </a:p>
        </p:txBody>
      </p:sp>
      <p:sp>
        <p:nvSpPr>
          <p:cNvPr id="4" name="Slide Number Placeholder 3">
            <a:extLst>
              <a:ext uri="{FF2B5EF4-FFF2-40B4-BE49-F238E27FC236}">
                <a16:creationId xmlns:a16="http://schemas.microsoft.com/office/drawing/2014/main" id="{376A2900-BDB3-AE72-514E-16B6809A59D0}"/>
              </a:ext>
            </a:extLst>
          </p:cNvPr>
          <p:cNvSpPr>
            <a:spLocks noGrp="1"/>
          </p:cNvSpPr>
          <p:nvPr>
            <p:ph type="sldNum" sz="quarter" idx="5"/>
          </p:nvPr>
        </p:nvSpPr>
        <p:spPr/>
        <p:txBody>
          <a:bodyPr/>
          <a:lstStyle/>
          <a:p>
            <a:fld id="{1943EA3D-FDB0-FE4B-9ED0-D664920290B6}" type="slidenum">
              <a:rPr lang="en-US" smtClean="0"/>
              <a:t>14</a:t>
            </a:fld>
            <a:endParaRPr lang="en-US"/>
          </a:p>
        </p:txBody>
      </p:sp>
    </p:spTree>
    <p:extLst>
      <p:ext uri="{BB962C8B-B14F-4D97-AF65-F5344CB8AC3E}">
        <p14:creationId xmlns:p14="http://schemas.microsoft.com/office/powerpoint/2010/main" val="36064818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005978-A153-6BA1-84B4-9CFB6FBD0845}"/>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B75C673D-F68A-6BBC-17EF-7AB3B847555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5641E2A9-3A14-6572-20C2-02D289375238}"/>
              </a:ext>
            </a:extLst>
          </p:cNvPr>
          <p:cNvSpPr>
            <a:spLocks noGrp="1"/>
          </p:cNvSpPr>
          <p:nvPr>
            <p:ph type="dt" sz="half" idx="10"/>
          </p:nvPr>
        </p:nvSpPr>
        <p:spPr/>
        <p:txBody>
          <a:bodyPr/>
          <a:lstStyle/>
          <a:p>
            <a:fld id="{D2BB2850-7EE0-BD4E-ADE2-7F135BBF6A48}" type="datetimeFigureOut">
              <a:rPr lang="en-US" smtClean="0"/>
              <a:t>10/16/25</a:t>
            </a:fld>
            <a:endParaRPr lang="en-US"/>
          </a:p>
        </p:txBody>
      </p:sp>
      <p:sp>
        <p:nvSpPr>
          <p:cNvPr id="5" name="Footer Placeholder 4">
            <a:extLst>
              <a:ext uri="{FF2B5EF4-FFF2-40B4-BE49-F238E27FC236}">
                <a16:creationId xmlns:a16="http://schemas.microsoft.com/office/drawing/2014/main" id="{75A91482-CE8C-B246-05A8-B8EF636CBE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55AFEA-BF59-1C64-E751-30F09E23C3E9}"/>
              </a:ext>
            </a:extLst>
          </p:cNvPr>
          <p:cNvSpPr>
            <a:spLocks noGrp="1"/>
          </p:cNvSpPr>
          <p:nvPr>
            <p:ph type="sldNum" sz="quarter" idx="12"/>
          </p:nvPr>
        </p:nvSpPr>
        <p:spPr/>
        <p:txBody>
          <a:bodyPr/>
          <a:lstStyle/>
          <a:p>
            <a:fld id="{5BAC253B-60AC-C74B-BC83-C43646E0E8FC}" type="slidenum">
              <a:rPr lang="en-US" smtClean="0"/>
              <a:t>‹#›</a:t>
            </a:fld>
            <a:endParaRPr lang="en-US"/>
          </a:p>
        </p:txBody>
      </p:sp>
    </p:spTree>
    <p:extLst>
      <p:ext uri="{BB962C8B-B14F-4D97-AF65-F5344CB8AC3E}">
        <p14:creationId xmlns:p14="http://schemas.microsoft.com/office/powerpoint/2010/main" val="40128245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162E81-F255-D014-7431-5C1C136FC633}"/>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145E8452-985B-912B-78A5-FD297BCB3B93}"/>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6AEC089F-500E-0F77-C242-ABB4AB5F2DDF}"/>
              </a:ext>
            </a:extLst>
          </p:cNvPr>
          <p:cNvSpPr>
            <a:spLocks noGrp="1"/>
          </p:cNvSpPr>
          <p:nvPr>
            <p:ph type="dt" sz="half" idx="10"/>
          </p:nvPr>
        </p:nvSpPr>
        <p:spPr/>
        <p:txBody>
          <a:bodyPr/>
          <a:lstStyle/>
          <a:p>
            <a:fld id="{D2BB2850-7EE0-BD4E-ADE2-7F135BBF6A48}" type="datetimeFigureOut">
              <a:rPr lang="en-US" smtClean="0"/>
              <a:t>10/16/25</a:t>
            </a:fld>
            <a:endParaRPr lang="en-US"/>
          </a:p>
        </p:txBody>
      </p:sp>
      <p:sp>
        <p:nvSpPr>
          <p:cNvPr id="5" name="Footer Placeholder 4">
            <a:extLst>
              <a:ext uri="{FF2B5EF4-FFF2-40B4-BE49-F238E27FC236}">
                <a16:creationId xmlns:a16="http://schemas.microsoft.com/office/drawing/2014/main" id="{F4E1D739-82E4-5E57-84F7-95C124A0BB9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ABE09F9-0F63-04C0-D9A1-28D0BADB18A3}"/>
              </a:ext>
            </a:extLst>
          </p:cNvPr>
          <p:cNvSpPr>
            <a:spLocks noGrp="1"/>
          </p:cNvSpPr>
          <p:nvPr>
            <p:ph type="sldNum" sz="quarter" idx="12"/>
          </p:nvPr>
        </p:nvSpPr>
        <p:spPr/>
        <p:txBody>
          <a:bodyPr/>
          <a:lstStyle/>
          <a:p>
            <a:fld id="{5BAC253B-60AC-C74B-BC83-C43646E0E8FC}" type="slidenum">
              <a:rPr lang="en-US" smtClean="0"/>
              <a:t>‹#›</a:t>
            </a:fld>
            <a:endParaRPr lang="en-US"/>
          </a:p>
        </p:txBody>
      </p:sp>
    </p:spTree>
    <p:extLst>
      <p:ext uri="{BB962C8B-B14F-4D97-AF65-F5344CB8AC3E}">
        <p14:creationId xmlns:p14="http://schemas.microsoft.com/office/powerpoint/2010/main" val="31641457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363116F-28DE-DB71-C58F-1BC4C7B39494}"/>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9F92A94C-695B-4A1B-FF99-B787E6047742}"/>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5483A848-09B2-297D-5D1C-AE09A0D2543D}"/>
              </a:ext>
            </a:extLst>
          </p:cNvPr>
          <p:cNvSpPr>
            <a:spLocks noGrp="1"/>
          </p:cNvSpPr>
          <p:nvPr>
            <p:ph type="dt" sz="half" idx="10"/>
          </p:nvPr>
        </p:nvSpPr>
        <p:spPr/>
        <p:txBody>
          <a:bodyPr/>
          <a:lstStyle/>
          <a:p>
            <a:fld id="{D2BB2850-7EE0-BD4E-ADE2-7F135BBF6A48}" type="datetimeFigureOut">
              <a:rPr lang="en-US" smtClean="0"/>
              <a:t>10/16/25</a:t>
            </a:fld>
            <a:endParaRPr lang="en-US"/>
          </a:p>
        </p:txBody>
      </p:sp>
      <p:sp>
        <p:nvSpPr>
          <p:cNvPr id="5" name="Footer Placeholder 4">
            <a:extLst>
              <a:ext uri="{FF2B5EF4-FFF2-40B4-BE49-F238E27FC236}">
                <a16:creationId xmlns:a16="http://schemas.microsoft.com/office/drawing/2014/main" id="{7FCB628B-876C-43A2-8DC9-A003468CCCB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F498BA8-8D70-5A90-5671-3B82AB0135C9}"/>
              </a:ext>
            </a:extLst>
          </p:cNvPr>
          <p:cNvSpPr>
            <a:spLocks noGrp="1"/>
          </p:cNvSpPr>
          <p:nvPr>
            <p:ph type="sldNum" sz="quarter" idx="12"/>
          </p:nvPr>
        </p:nvSpPr>
        <p:spPr/>
        <p:txBody>
          <a:bodyPr/>
          <a:lstStyle/>
          <a:p>
            <a:fld id="{5BAC253B-60AC-C74B-BC83-C43646E0E8FC}" type="slidenum">
              <a:rPr lang="en-US" smtClean="0"/>
              <a:t>‹#›</a:t>
            </a:fld>
            <a:endParaRPr lang="en-US"/>
          </a:p>
        </p:txBody>
      </p:sp>
    </p:spTree>
    <p:extLst>
      <p:ext uri="{BB962C8B-B14F-4D97-AF65-F5344CB8AC3E}">
        <p14:creationId xmlns:p14="http://schemas.microsoft.com/office/powerpoint/2010/main" val="35229465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230ED6-57F6-C566-AB81-808618A64663}"/>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D7FB63CD-ABD5-3D39-EE35-AB74184C85C0}"/>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20439F2B-2C99-5E30-DE05-4250B9822078}"/>
              </a:ext>
            </a:extLst>
          </p:cNvPr>
          <p:cNvSpPr>
            <a:spLocks noGrp="1"/>
          </p:cNvSpPr>
          <p:nvPr>
            <p:ph type="dt" sz="half" idx="10"/>
          </p:nvPr>
        </p:nvSpPr>
        <p:spPr/>
        <p:txBody>
          <a:bodyPr/>
          <a:lstStyle/>
          <a:p>
            <a:fld id="{D2BB2850-7EE0-BD4E-ADE2-7F135BBF6A48}" type="datetimeFigureOut">
              <a:rPr lang="en-US" smtClean="0"/>
              <a:t>10/16/25</a:t>
            </a:fld>
            <a:endParaRPr lang="en-US"/>
          </a:p>
        </p:txBody>
      </p:sp>
      <p:sp>
        <p:nvSpPr>
          <p:cNvPr id="5" name="Footer Placeholder 4">
            <a:extLst>
              <a:ext uri="{FF2B5EF4-FFF2-40B4-BE49-F238E27FC236}">
                <a16:creationId xmlns:a16="http://schemas.microsoft.com/office/drawing/2014/main" id="{DDCFCD9B-4AD6-D344-E48A-94ED314C870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4CA8EF-FB5F-3917-BFC6-08CFD3CA1294}"/>
              </a:ext>
            </a:extLst>
          </p:cNvPr>
          <p:cNvSpPr>
            <a:spLocks noGrp="1"/>
          </p:cNvSpPr>
          <p:nvPr>
            <p:ph type="sldNum" sz="quarter" idx="12"/>
          </p:nvPr>
        </p:nvSpPr>
        <p:spPr/>
        <p:txBody>
          <a:bodyPr/>
          <a:lstStyle/>
          <a:p>
            <a:fld id="{5BAC253B-60AC-C74B-BC83-C43646E0E8FC}" type="slidenum">
              <a:rPr lang="en-US" smtClean="0"/>
              <a:t>‹#›</a:t>
            </a:fld>
            <a:endParaRPr lang="en-US"/>
          </a:p>
        </p:txBody>
      </p:sp>
    </p:spTree>
    <p:extLst>
      <p:ext uri="{BB962C8B-B14F-4D97-AF65-F5344CB8AC3E}">
        <p14:creationId xmlns:p14="http://schemas.microsoft.com/office/powerpoint/2010/main" val="29451085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3244F-448F-B7AE-48AE-65B9272BF1FC}"/>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61775050-6A19-4899-AE69-938E6567961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29B462C2-7285-6277-9628-BF60350B59A8}"/>
              </a:ext>
            </a:extLst>
          </p:cNvPr>
          <p:cNvSpPr>
            <a:spLocks noGrp="1"/>
          </p:cNvSpPr>
          <p:nvPr>
            <p:ph type="dt" sz="half" idx="10"/>
          </p:nvPr>
        </p:nvSpPr>
        <p:spPr/>
        <p:txBody>
          <a:bodyPr/>
          <a:lstStyle/>
          <a:p>
            <a:fld id="{D2BB2850-7EE0-BD4E-ADE2-7F135BBF6A48}" type="datetimeFigureOut">
              <a:rPr lang="en-US" smtClean="0"/>
              <a:t>10/16/25</a:t>
            </a:fld>
            <a:endParaRPr lang="en-US"/>
          </a:p>
        </p:txBody>
      </p:sp>
      <p:sp>
        <p:nvSpPr>
          <p:cNvPr id="5" name="Footer Placeholder 4">
            <a:extLst>
              <a:ext uri="{FF2B5EF4-FFF2-40B4-BE49-F238E27FC236}">
                <a16:creationId xmlns:a16="http://schemas.microsoft.com/office/drawing/2014/main" id="{03D8F4ED-F2D5-B3C1-FB48-2E643F57A6B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45581F8-7077-8E04-2172-E9CC483B8574}"/>
              </a:ext>
            </a:extLst>
          </p:cNvPr>
          <p:cNvSpPr>
            <a:spLocks noGrp="1"/>
          </p:cNvSpPr>
          <p:nvPr>
            <p:ph type="sldNum" sz="quarter" idx="12"/>
          </p:nvPr>
        </p:nvSpPr>
        <p:spPr/>
        <p:txBody>
          <a:bodyPr/>
          <a:lstStyle/>
          <a:p>
            <a:fld id="{5BAC253B-60AC-C74B-BC83-C43646E0E8FC}" type="slidenum">
              <a:rPr lang="en-US" smtClean="0"/>
              <a:t>‹#›</a:t>
            </a:fld>
            <a:endParaRPr lang="en-US"/>
          </a:p>
        </p:txBody>
      </p:sp>
    </p:spTree>
    <p:extLst>
      <p:ext uri="{BB962C8B-B14F-4D97-AF65-F5344CB8AC3E}">
        <p14:creationId xmlns:p14="http://schemas.microsoft.com/office/powerpoint/2010/main" val="14370905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647F2-C30B-0352-A761-C3086C3E1729}"/>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8EC2A3FB-7692-F7A0-787A-80B0E06E7131}"/>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1275B97E-82C1-2525-5539-A10D9FA3C83C}"/>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1A68E191-B73E-6D56-B82E-8707F7E1AC5C}"/>
              </a:ext>
            </a:extLst>
          </p:cNvPr>
          <p:cNvSpPr>
            <a:spLocks noGrp="1"/>
          </p:cNvSpPr>
          <p:nvPr>
            <p:ph type="dt" sz="half" idx="10"/>
          </p:nvPr>
        </p:nvSpPr>
        <p:spPr/>
        <p:txBody>
          <a:bodyPr/>
          <a:lstStyle/>
          <a:p>
            <a:fld id="{D2BB2850-7EE0-BD4E-ADE2-7F135BBF6A48}" type="datetimeFigureOut">
              <a:rPr lang="en-US" smtClean="0"/>
              <a:t>10/16/25</a:t>
            </a:fld>
            <a:endParaRPr lang="en-US"/>
          </a:p>
        </p:txBody>
      </p:sp>
      <p:sp>
        <p:nvSpPr>
          <p:cNvPr id="6" name="Footer Placeholder 5">
            <a:extLst>
              <a:ext uri="{FF2B5EF4-FFF2-40B4-BE49-F238E27FC236}">
                <a16:creationId xmlns:a16="http://schemas.microsoft.com/office/drawing/2014/main" id="{975E4C70-ED0B-41BD-6D26-742E5DBF9D7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93C5F5C-2A53-8AE3-2C98-3E27F914A40F}"/>
              </a:ext>
            </a:extLst>
          </p:cNvPr>
          <p:cNvSpPr>
            <a:spLocks noGrp="1"/>
          </p:cNvSpPr>
          <p:nvPr>
            <p:ph type="sldNum" sz="quarter" idx="12"/>
          </p:nvPr>
        </p:nvSpPr>
        <p:spPr/>
        <p:txBody>
          <a:bodyPr/>
          <a:lstStyle/>
          <a:p>
            <a:fld id="{5BAC253B-60AC-C74B-BC83-C43646E0E8FC}" type="slidenum">
              <a:rPr lang="en-US" smtClean="0"/>
              <a:t>‹#›</a:t>
            </a:fld>
            <a:endParaRPr lang="en-US"/>
          </a:p>
        </p:txBody>
      </p:sp>
    </p:spTree>
    <p:extLst>
      <p:ext uri="{BB962C8B-B14F-4D97-AF65-F5344CB8AC3E}">
        <p14:creationId xmlns:p14="http://schemas.microsoft.com/office/powerpoint/2010/main" val="41617258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FBC2E-9F69-1C11-F967-4E43D0C94EBC}"/>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BC7C5FCB-76C7-902F-88D8-552C7C205AF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ABCEE98D-D78F-5040-2C91-872F1C4001EE}"/>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4CA7F9D6-41CD-B317-0E2F-C7251FE5FAB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3570E60F-54C2-62EA-8B59-5A1F4C6A0D34}"/>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059E478C-FFA9-A9AE-9556-1DA244E4EF95}"/>
              </a:ext>
            </a:extLst>
          </p:cNvPr>
          <p:cNvSpPr>
            <a:spLocks noGrp="1"/>
          </p:cNvSpPr>
          <p:nvPr>
            <p:ph type="dt" sz="half" idx="10"/>
          </p:nvPr>
        </p:nvSpPr>
        <p:spPr/>
        <p:txBody>
          <a:bodyPr/>
          <a:lstStyle/>
          <a:p>
            <a:fld id="{D2BB2850-7EE0-BD4E-ADE2-7F135BBF6A48}" type="datetimeFigureOut">
              <a:rPr lang="en-US" smtClean="0"/>
              <a:t>10/16/25</a:t>
            </a:fld>
            <a:endParaRPr lang="en-US"/>
          </a:p>
        </p:txBody>
      </p:sp>
      <p:sp>
        <p:nvSpPr>
          <p:cNvPr id="8" name="Footer Placeholder 7">
            <a:extLst>
              <a:ext uri="{FF2B5EF4-FFF2-40B4-BE49-F238E27FC236}">
                <a16:creationId xmlns:a16="http://schemas.microsoft.com/office/drawing/2014/main" id="{8854080E-00D6-5F84-4F66-F1CFCCA735A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51F695E-EC0C-020F-C5B1-577A4F3CB886}"/>
              </a:ext>
            </a:extLst>
          </p:cNvPr>
          <p:cNvSpPr>
            <a:spLocks noGrp="1"/>
          </p:cNvSpPr>
          <p:nvPr>
            <p:ph type="sldNum" sz="quarter" idx="12"/>
          </p:nvPr>
        </p:nvSpPr>
        <p:spPr/>
        <p:txBody>
          <a:bodyPr/>
          <a:lstStyle/>
          <a:p>
            <a:fld id="{5BAC253B-60AC-C74B-BC83-C43646E0E8FC}" type="slidenum">
              <a:rPr lang="en-US" smtClean="0"/>
              <a:t>‹#›</a:t>
            </a:fld>
            <a:endParaRPr lang="en-US"/>
          </a:p>
        </p:txBody>
      </p:sp>
    </p:spTree>
    <p:extLst>
      <p:ext uri="{BB962C8B-B14F-4D97-AF65-F5344CB8AC3E}">
        <p14:creationId xmlns:p14="http://schemas.microsoft.com/office/powerpoint/2010/main" val="16858118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F2EBA2-EF50-4AD4-C175-6EDEBA81AD4E}"/>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D21155E3-251A-EFDE-A965-DCA61910169A}"/>
              </a:ext>
            </a:extLst>
          </p:cNvPr>
          <p:cNvSpPr>
            <a:spLocks noGrp="1"/>
          </p:cNvSpPr>
          <p:nvPr>
            <p:ph type="dt" sz="half" idx="10"/>
          </p:nvPr>
        </p:nvSpPr>
        <p:spPr/>
        <p:txBody>
          <a:bodyPr/>
          <a:lstStyle/>
          <a:p>
            <a:fld id="{D2BB2850-7EE0-BD4E-ADE2-7F135BBF6A48}" type="datetimeFigureOut">
              <a:rPr lang="en-US" smtClean="0"/>
              <a:t>10/16/25</a:t>
            </a:fld>
            <a:endParaRPr lang="en-US"/>
          </a:p>
        </p:txBody>
      </p:sp>
      <p:sp>
        <p:nvSpPr>
          <p:cNvPr id="4" name="Footer Placeholder 3">
            <a:extLst>
              <a:ext uri="{FF2B5EF4-FFF2-40B4-BE49-F238E27FC236}">
                <a16:creationId xmlns:a16="http://schemas.microsoft.com/office/drawing/2014/main" id="{2562D57C-6AB2-A418-C9A5-64964F9AED8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17094CB-3E18-A2CE-3B09-A97811A66810}"/>
              </a:ext>
            </a:extLst>
          </p:cNvPr>
          <p:cNvSpPr>
            <a:spLocks noGrp="1"/>
          </p:cNvSpPr>
          <p:nvPr>
            <p:ph type="sldNum" sz="quarter" idx="12"/>
          </p:nvPr>
        </p:nvSpPr>
        <p:spPr/>
        <p:txBody>
          <a:bodyPr/>
          <a:lstStyle/>
          <a:p>
            <a:fld id="{5BAC253B-60AC-C74B-BC83-C43646E0E8FC}" type="slidenum">
              <a:rPr lang="en-US" smtClean="0"/>
              <a:t>‹#›</a:t>
            </a:fld>
            <a:endParaRPr lang="en-US"/>
          </a:p>
        </p:txBody>
      </p:sp>
    </p:spTree>
    <p:extLst>
      <p:ext uri="{BB962C8B-B14F-4D97-AF65-F5344CB8AC3E}">
        <p14:creationId xmlns:p14="http://schemas.microsoft.com/office/powerpoint/2010/main" val="6049683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ED35FE5-6F11-CC44-DDC2-E90AC7CD1D74}"/>
              </a:ext>
            </a:extLst>
          </p:cNvPr>
          <p:cNvSpPr>
            <a:spLocks noGrp="1"/>
          </p:cNvSpPr>
          <p:nvPr>
            <p:ph type="dt" sz="half" idx="10"/>
          </p:nvPr>
        </p:nvSpPr>
        <p:spPr/>
        <p:txBody>
          <a:bodyPr/>
          <a:lstStyle/>
          <a:p>
            <a:fld id="{D2BB2850-7EE0-BD4E-ADE2-7F135BBF6A48}" type="datetimeFigureOut">
              <a:rPr lang="en-US" smtClean="0"/>
              <a:t>10/16/25</a:t>
            </a:fld>
            <a:endParaRPr lang="en-US"/>
          </a:p>
        </p:txBody>
      </p:sp>
      <p:sp>
        <p:nvSpPr>
          <p:cNvPr id="3" name="Footer Placeholder 2">
            <a:extLst>
              <a:ext uri="{FF2B5EF4-FFF2-40B4-BE49-F238E27FC236}">
                <a16:creationId xmlns:a16="http://schemas.microsoft.com/office/drawing/2014/main" id="{799E5DF9-370B-966F-5FEA-43ABD6FF3C9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E3C5D4E-E818-49A0-58AD-B49E2C46D0B5}"/>
              </a:ext>
            </a:extLst>
          </p:cNvPr>
          <p:cNvSpPr>
            <a:spLocks noGrp="1"/>
          </p:cNvSpPr>
          <p:nvPr>
            <p:ph type="sldNum" sz="quarter" idx="12"/>
          </p:nvPr>
        </p:nvSpPr>
        <p:spPr/>
        <p:txBody>
          <a:bodyPr/>
          <a:lstStyle/>
          <a:p>
            <a:fld id="{5BAC253B-60AC-C74B-BC83-C43646E0E8FC}" type="slidenum">
              <a:rPr lang="en-US" smtClean="0"/>
              <a:t>‹#›</a:t>
            </a:fld>
            <a:endParaRPr lang="en-US"/>
          </a:p>
        </p:txBody>
      </p:sp>
    </p:spTree>
    <p:extLst>
      <p:ext uri="{BB962C8B-B14F-4D97-AF65-F5344CB8AC3E}">
        <p14:creationId xmlns:p14="http://schemas.microsoft.com/office/powerpoint/2010/main" val="38114723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6A75F2-C954-0A3E-9E57-133C7E5AD9B8}"/>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FED4F97B-2BD2-4A01-534E-B62F095E68A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20598FCE-2E53-320B-A195-0F402771CDC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2C0337DC-2A00-25C1-3B4A-DC9F5C392801}"/>
              </a:ext>
            </a:extLst>
          </p:cNvPr>
          <p:cNvSpPr>
            <a:spLocks noGrp="1"/>
          </p:cNvSpPr>
          <p:nvPr>
            <p:ph type="dt" sz="half" idx="10"/>
          </p:nvPr>
        </p:nvSpPr>
        <p:spPr/>
        <p:txBody>
          <a:bodyPr/>
          <a:lstStyle/>
          <a:p>
            <a:fld id="{D2BB2850-7EE0-BD4E-ADE2-7F135BBF6A48}" type="datetimeFigureOut">
              <a:rPr lang="en-US" smtClean="0"/>
              <a:t>10/16/25</a:t>
            </a:fld>
            <a:endParaRPr lang="en-US"/>
          </a:p>
        </p:txBody>
      </p:sp>
      <p:sp>
        <p:nvSpPr>
          <p:cNvPr id="6" name="Footer Placeholder 5">
            <a:extLst>
              <a:ext uri="{FF2B5EF4-FFF2-40B4-BE49-F238E27FC236}">
                <a16:creationId xmlns:a16="http://schemas.microsoft.com/office/drawing/2014/main" id="{884088A3-834B-6793-EA91-62EDE4E7AD7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24EB5D7-8737-3B8C-4C43-36E0ED6C543F}"/>
              </a:ext>
            </a:extLst>
          </p:cNvPr>
          <p:cNvSpPr>
            <a:spLocks noGrp="1"/>
          </p:cNvSpPr>
          <p:nvPr>
            <p:ph type="sldNum" sz="quarter" idx="12"/>
          </p:nvPr>
        </p:nvSpPr>
        <p:spPr/>
        <p:txBody>
          <a:bodyPr/>
          <a:lstStyle/>
          <a:p>
            <a:fld id="{5BAC253B-60AC-C74B-BC83-C43646E0E8FC}" type="slidenum">
              <a:rPr lang="en-US" smtClean="0"/>
              <a:t>‹#›</a:t>
            </a:fld>
            <a:endParaRPr lang="en-US"/>
          </a:p>
        </p:txBody>
      </p:sp>
    </p:spTree>
    <p:extLst>
      <p:ext uri="{BB962C8B-B14F-4D97-AF65-F5344CB8AC3E}">
        <p14:creationId xmlns:p14="http://schemas.microsoft.com/office/powerpoint/2010/main" val="29458373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9B3C82-875D-5287-9599-64B4DCD2D624}"/>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EAB74C0D-179F-1FFE-40D8-956A52C417B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2A65857-EF33-ECE8-1F55-248005430F0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25340A62-0481-9C7E-B7F8-C73A611B5A94}"/>
              </a:ext>
            </a:extLst>
          </p:cNvPr>
          <p:cNvSpPr>
            <a:spLocks noGrp="1"/>
          </p:cNvSpPr>
          <p:nvPr>
            <p:ph type="dt" sz="half" idx="10"/>
          </p:nvPr>
        </p:nvSpPr>
        <p:spPr/>
        <p:txBody>
          <a:bodyPr/>
          <a:lstStyle/>
          <a:p>
            <a:fld id="{D2BB2850-7EE0-BD4E-ADE2-7F135BBF6A48}" type="datetimeFigureOut">
              <a:rPr lang="en-US" smtClean="0"/>
              <a:t>10/16/25</a:t>
            </a:fld>
            <a:endParaRPr lang="en-US"/>
          </a:p>
        </p:txBody>
      </p:sp>
      <p:sp>
        <p:nvSpPr>
          <p:cNvPr id="6" name="Footer Placeholder 5">
            <a:extLst>
              <a:ext uri="{FF2B5EF4-FFF2-40B4-BE49-F238E27FC236}">
                <a16:creationId xmlns:a16="http://schemas.microsoft.com/office/drawing/2014/main" id="{E3B74533-7498-6F6F-8FDE-1B3DD6D2E33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52152E5-475C-C18D-ADE2-AFFA51E4FD7F}"/>
              </a:ext>
            </a:extLst>
          </p:cNvPr>
          <p:cNvSpPr>
            <a:spLocks noGrp="1"/>
          </p:cNvSpPr>
          <p:nvPr>
            <p:ph type="sldNum" sz="quarter" idx="12"/>
          </p:nvPr>
        </p:nvSpPr>
        <p:spPr/>
        <p:txBody>
          <a:bodyPr/>
          <a:lstStyle/>
          <a:p>
            <a:fld id="{5BAC253B-60AC-C74B-BC83-C43646E0E8FC}" type="slidenum">
              <a:rPr lang="en-US" smtClean="0"/>
              <a:t>‹#›</a:t>
            </a:fld>
            <a:endParaRPr lang="en-US"/>
          </a:p>
        </p:txBody>
      </p:sp>
    </p:spTree>
    <p:extLst>
      <p:ext uri="{BB962C8B-B14F-4D97-AF65-F5344CB8AC3E}">
        <p14:creationId xmlns:p14="http://schemas.microsoft.com/office/powerpoint/2010/main" val="7882959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398DDAB-97F6-A3DD-65AE-522831960C0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F8C28C94-FDA0-5CBE-FE3A-56A991C87C0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8B9C2151-2948-603E-F0F6-3B4FEB97997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2BB2850-7EE0-BD4E-ADE2-7F135BBF6A48}" type="datetimeFigureOut">
              <a:rPr lang="en-US" smtClean="0"/>
              <a:t>10/16/25</a:t>
            </a:fld>
            <a:endParaRPr lang="en-US"/>
          </a:p>
        </p:txBody>
      </p:sp>
      <p:sp>
        <p:nvSpPr>
          <p:cNvPr id="5" name="Footer Placeholder 4">
            <a:extLst>
              <a:ext uri="{FF2B5EF4-FFF2-40B4-BE49-F238E27FC236}">
                <a16:creationId xmlns:a16="http://schemas.microsoft.com/office/drawing/2014/main" id="{F8EBFEF5-3AF2-A3EA-FBD0-C0B1A4E64E6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33A7830-8089-5E2E-6AB2-2681CF8E61F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BAC253B-60AC-C74B-BC83-C43646E0E8FC}" type="slidenum">
              <a:rPr lang="en-US" smtClean="0"/>
              <a:t>‹#›</a:t>
            </a:fld>
            <a:endParaRPr lang="en-US"/>
          </a:p>
        </p:txBody>
      </p:sp>
    </p:spTree>
    <p:extLst>
      <p:ext uri="{BB962C8B-B14F-4D97-AF65-F5344CB8AC3E}">
        <p14:creationId xmlns:p14="http://schemas.microsoft.com/office/powerpoint/2010/main" val="18951028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emf"/><Relationship Id="rId7" Type="http://schemas.openxmlformats.org/officeDocument/2006/relationships/image" Target="../media/image5.emf"/><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emf"/><Relationship Id="rId5" Type="http://schemas.openxmlformats.org/officeDocument/2006/relationships/image" Target="../media/image3.png"/><Relationship Id="rId10" Type="http://schemas.openxmlformats.org/officeDocument/2006/relationships/image" Target="../media/image8.emf"/><Relationship Id="rId4" Type="http://schemas.openxmlformats.org/officeDocument/2006/relationships/image" Target="../media/image2.png"/><Relationship Id="rId9"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35.emf"/><Relationship Id="rId13" Type="http://schemas.openxmlformats.org/officeDocument/2006/relationships/image" Target="../media/image40.emf"/><Relationship Id="rId3" Type="http://schemas.openxmlformats.org/officeDocument/2006/relationships/image" Target="../media/image30.png"/><Relationship Id="rId7" Type="http://schemas.openxmlformats.org/officeDocument/2006/relationships/image" Target="../media/image34.png"/><Relationship Id="rId12" Type="http://schemas.openxmlformats.org/officeDocument/2006/relationships/image" Target="../media/image39.emf"/><Relationship Id="rId17" Type="http://schemas.openxmlformats.org/officeDocument/2006/relationships/image" Target="../media/image44.emf"/><Relationship Id="rId2" Type="http://schemas.openxmlformats.org/officeDocument/2006/relationships/notesSlide" Target="../notesSlides/notesSlide12.xml"/><Relationship Id="rId16" Type="http://schemas.openxmlformats.org/officeDocument/2006/relationships/image" Target="../media/image43.emf"/><Relationship Id="rId1" Type="http://schemas.openxmlformats.org/officeDocument/2006/relationships/slideLayout" Target="../slideLayouts/slideLayout2.xml"/><Relationship Id="rId6" Type="http://schemas.openxmlformats.org/officeDocument/2006/relationships/image" Target="../media/image33.png"/><Relationship Id="rId11" Type="http://schemas.openxmlformats.org/officeDocument/2006/relationships/image" Target="../media/image38.emf"/><Relationship Id="rId5" Type="http://schemas.openxmlformats.org/officeDocument/2006/relationships/image" Target="../media/image32.png"/><Relationship Id="rId15" Type="http://schemas.openxmlformats.org/officeDocument/2006/relationships/image" Target="../media/image42.emf"/><Relationship Id="rId10" Type="http://schemas.openxmlformats.org/officeDocument/2006/relationships/image" Target="../media/image37.emf"/><Relationship Id="rId4" Type="http://schemas.openxmlformats.org/officeDocument/2006/relationships/image" Target="../media/image31.png"/><Relationship Id="rId9" Type="http://schemas.openxmlformats.org/officeDocument/2006/relationships/image" Target="../media/image36.emf"/><Relationship Id="rId14" Type="http://schemas.openxmlformats.org/officeDocument/2006/relationships/image" Target="../media/image41.emf"/></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microsoft.com/office/2018/10/relationships/comments" Target="../comments/modernComment_147_983B8B85.xml"/><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png"/><Relationship Id="rId18" Type="http://schemas.openxmlformats.org/officeDocument/2006/relationships/image" Target="../media/image24.png"/><Relationship Id="rId3" Type="http://schemas.openxmlformats.org/officeDocument/2006/relationships/image" Target="../media/image9.png"/><Relationship Id="rId21" Type="http://schemas.openxmlformats.org/officeDocument/2006/relationships/image" Target="../media/image26.svg"/><Relationship Id="rId7" Type="http://schemas.openxmlformats.org/officeDocument/2006/relationships/image" Target="../media/image13.png"/><Relationship Id="rId12" Type="http://schemas.openxmlformats.org/officeDocument/2006/relationships/image" Target="../media/image18.png"/><Relationship Id="rId17" Type="http://schemas.openxmlformats.org/officeDocument/2006/relationships/image" Target="../media/image23.png"/><Relationship Id="rId2" Type="http://schemas.openxmlformats.org/officeDocument/2006/relationships/notesSlide" Target="../notesSlides/notesSlide2.xml"/><Relationship Id="rId16" Type="http://schemas.openxmlformats.org/officeDocument/2006/relationships/image" Target="../media/image22.png"/><Relationship Id="rId20"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11.png"/><Relationship Id="rId15" Type="http://schemas.openxmlformats.org/officeDocument/2006/relationships/image" Target="../media/image16.emf"/><Relationship Id="rId10" Type="http://schemas.openxmlformats.org/officeDocument/2006/relationships/image" Target="../media/image16.png"/><Relationship Id="rId19" Type="http://schemas.openxmlformats.org/officeDocument/2006/relationships/image" Target="../media/image21.png"/><Relationship Id="rId4" Type="http://schemas.openxmlformats.org/officeDocument/2006/relationships/image" Target="../media/image10.png"/><Relationship Id="rId9" Type="http://schemas.openxmlformats.org/officeDocument/2006/relationships/image" Target="../media/image15.png"/><Relationship Id="rId14" Type="http://schemas.openxmlformats.org/officeDocument/2006/relationships/image" Target="../media/image20.png"/><Relationship Id="rId22" Type="http://schemas.openxmlformats.org/officeDocument/2006/relationships/image" Target="../media/image28.png"/></Relationships>
</file>

<file path=ppt/slides/_rels/slide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7CF6A3-36EB-CD56-DD7D-1B1BBF7557D5}"/>
            </a:ext>
          </a:extLst>
        </p:cNvPr>
        <p:cNvGrpSpPr/>
        <p:nvPr/>
      </p:nvGrpSpPr>
      <p:grpSpPr>
        <a:xfrm>
          <a:off x="0" y="0"/>
          <a:ext cx="0" cy="0"/>
          <a:chOff x="0" y="0"/>
          <a:chExt cx="0" cy="0"/>
        </a:xfrm>
      </p:grpSpPr>
      <p:pic>
        <p:nvPicPr>
          <p:cNvPr id="17" name="Picture 16">
            <a:extLst>
              <a:ext uri="{FF2B5EF4-FFF2-40B4-BE49-F238E27FC236}">
                <a16:creationId xmlns:a16="http://schemas.microsoft.com/office/drawing/2014/main" id="{94D43BA4-F818-DF20-9800-6114499FFAFC}"/>
              </a:ext>
            </a:extLst>
          </p:cNvPr>
          <p:cNvPicPr>
            <a:picLocks noChangeAspect="1"/>
          </p:cNvPicPr>
          <p:nvPr/>
        </p:nvPicPr>
        <p:blipFill>
          <a:blip r:embed="rId3"/>
          <a:srcRect l="11060" t="18093" r="9028" b="65017"/>
          <a:stretch/>
        </p:blipFill>
        <p:spPr>
          <a:xfrm>
            <a:off x="7417728" y="5451309"/>
            <a:ext cx="2857452" cy="797950"/>
          </a:xfrm>
          <a:prstGeom prst="rect">
            <a:avLst/>
          </a:prstGeom>
        </p:spPr>
      </p:pic>
      <p:pic>
        <p:nvPicPr>
          <p:cNvPr id="44" name="Picture 43">
            <a:extLst>
              <a:ext uri="{FF2B5EF4-FFF2-40B4-BE49-F238E27FC236}">
                <a16:creationId xmlns:a16="http://schemas.microsoft.com/office/drawing/2014/main" id="{73CD7182-506C-EB55-1A65-7784AA67B439}"/>
              </a:ext>
            </a:extLst>
          </p:cNvPr>
          <p:cNvPicPr>
            <a:picLocks noChangeAspect="1"/>
          </p:cNvPicPr>
          <p:nvPr/>
        </p:nvPicPr>
        <p:blipFill>
          <a:blip r:embed="rId4"/>
          <a:srcRect t="141" b="141"/>
          <a:stretch/>
        </p:blipFill>
        <p:spPr>
          <a:xfrm>
            <a:off x="5927465" y="900279"/>
            <a:ext cx="1392024" cy="1388089"/>
          </a:xfrm>
          <a:prstGeom prst="rect">
            <a:avLst/>
          </a:prstGeom>
        </p:spPr>
      </p:pic>
      <p:grpSp>
        <p:nvGrpSpPr>
          <p:cNvPr id="2" name="Group 1">
            <a:extLst>
              <a:ext uri="{FF2B5EF4-FFF2-40B4-BE49-F238E27FC236}">
                <a16:creationId xmlns:a16="http://schemas.microsoft.com/office/drawing/2014/main" id="{50A4794D-BE1C-627E-8F3B-BF60DD704701}"/>
              </a:ext>
            </a:extLst>
          </p:cNvPr>
          <p:cNvGrpSpPr/>
          <p:nvPr/>
        </p:nvGrpSpPr>
        <p:grpSpPr>
          <a:xfrm>
            <a:off x="7428314" y="889536"/>
            <a:ext cx="3004221" cy="1418109"/>
            <a:chOff x="7428314" y="889536"/>
            <a:chExt cx="3004221" cy="1418109"/>
          </a:xfrm>
        </p:grpSpPr>
        <p:pic>
          <p:nvPicPr>
            <p:cNvPr id="78" name="Picture 77">
              <a:extLst>
                <a:ext uri="{FF2B5EF4-FFF2-40B4-BE49-F238E27FC236}">
                  <a16:creationId xmlns:a16="http://schemas.microsoft.com/office/drawing/2014/main" id="{08E8FD68-0473-8213-6BE3-509845B8C2A3}"/>
                </a:ext>
              </a:extLst>
            </p:cNvPr>
            <p:cNvPicPr>
              <a:picLocks noChangeAspect="1"/>
            </p:cNvPicPr>
            <p:nvPr/>
          </p:nvPicPr>
          <p:blipFill>
            <a:blip r:embed="rId5"/>
            <a:srcRect l="23524" r="23524"/>
            <a:stretch/>
          </p:blipFill>
          <p:spPr>
            <a:xfrm>
              <a:off x="7440745" y="889536"/>
              <a:ext cx="2991790" cy="1418109"/>
            </a:xfrm>
            <a:prstGeom prst="rect">
              <a:avLst/>
            </a:prstGeom>
          </p:spPr>
        </p:pic>
        <p:sp>
          <p:nvSpPr>
            <p:cNvPr id="52" name="TextBox 51">
              <a:extLst>
                <a:ext uri="{FF2B5EF4-FFF2-40B4-BE49-F238E27FC236}">
                  <a16:creationId xmlns:a16="http://schemas.microsoft.com/office/drawing/2014/main" id="{E21CD957-AE55-B557-2C6B-D5F7526F9764}"/>
                </a:ext>
              </a:extLst>
            </p:cNvPr>
            <p:cNvSpPr txBox="1"/>
            <p:nvPr/>
          </p:nvSpPr>
          <p:spPr>
            <a:xfrm>
              <a:off x="8543381" y="1059759"/>
              <a:ext cx="677717" cy="338554"/>
            </a:xfrm>
            <a:prstGeom prst="rect">
              <a:avLst/>
            </a:prstGeom>
            <a:noFill/>
          </p:spPr>
          <p:txBody>
            <a:bodyPr wrap="square" rtlCol="0">
              <a:spAutoFit/>
            </a:bodyPr>
            <a:lstStyle/>
            <a:p>
              <a:r>
                <a:rPr lang="en-US" sz="1600">
                  <a:solidFill>
                    <a:srgbClr val="FFFF00"/>
                  </a:solidFill>
                </a:rPr>
                <a:t>OKN</a:t>
              </a:r>
            </a:p>
          </p:txBody>
        </p:sp>
        <p:sp>
          <p:nvSpPr>
            <p:cNvPr id="37" name="Rectangle 36">
              <a:extLst>
                <a:ext uri="{FF2B5EF4-FFF2-40B4-BE49-F238E27FC236}">
                  <a16:creationId xmlns:a16="http://schemas.microsoft.com/office/drawing/2014/main" id="{A7520B58-1A25-7B0E-3D52-8CD7BE2343ED}"/>
                </a:ext>
              </a:extLst>
            </p:cNvPr>
            <p:cNvSpPr/>
            <p:nvPr/>
          </p:nvSpPr>
          <p:spPr>
            <a:xfrm>
              <a:off x="7428314" y="1406691"/>
              <a:ext cx="2991790" cy="441708"/>
            </a:xfrm>
            <a:prstGeom prst="rect">
              <a:avLst/>
            </a:prstGeom>
            <a:noFill/>
            <a:ln w="25400">
              <a:solidFill>
                <a:srgbClr val="FFFF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8" name="TextBox 37">
            <a:extLst>
              <a:ext uri="{FF2B5EF4-FFF2-40B4-BE49-F238E27FC236}">
                <a16:creationId xmlns:a16="http://schemas.microsoft.com/office/drawing/2014/main" id="{35913F45-56BF-08D1-24F8-746ED37AE020}"/>
              </a:ext>
            </a:extLst>
          </p:cNvPr>
          <p:cNvSpPr txBox="1"/>
          <p:nvPr/>
        </p:nvSpPr>
        <p:spPr>
          <a:xfrm>
            <a:off x="7381787" y="3881178"/>
            <a:ext cx="732893" cy="338554"/>
          </a:xfrm>
          <a:prstGeom prst="rect">
            <a:avLst/>
          </a:prstGeom>
          <a:noFill/>
        </p:spPr>
        <p:txBody>
          <a:bodyPr wrap="none" rtlCol="0">
            <a:spAutoFit/>
          </a:bodyPr>
          <a:lstStyle/>
          <a:p>
            <a:r>
              <a:rPr lang="en-US" sz="1600"/>
              <a:t>OKN-C</a:t>
            </a:r>
          </a:p>
        </p:txBody>
      </p:sp>
      <p:pic>
        <p:nvPicPr>
          <p:cNvPr id="19" name="Picture 18">
            <a:extLst>
              <a:ext uri="{FF2B5EF4-FFF2-40B4-BE49-F238E27FC236}">
                <a16:creationId xmlns:a16="http://schemas.microsoft.com/office/drawing/2014/main" id="{97EC9AFC-E1D2-26E2-0F5D-6DF6BC0EA151}"/>
              </a:ext>
            </a:extLst>
          </p:cNvPr>
          <p:cNvPicPr>
            <a:picLocks noChangeAspect="1"/>
          </p:cNvPicPr>
          <p:nvPr/>
        </p:nvPicPr>
        <p:blipFill>
          <a:blip r:embed="rId6"/>
          <a:srcRect l="11060" t="68231" r="9028" b="18158"/>
          <a:stretch/>
        </p:blipFill>
        <p:spPr>
          <a:xfrm>
            <a:off x="7440745" y="4401705"/>
            <a:ext cx="2857452" cy="643018"/>
          </a:xfrm>
          <a:prstGeom prst="rect">
            <a:avLst/>
          </a:prstGeom>
        </p:spPr>
      </p:pic>
      <p:sp>
        <p:nvSpPr>
          <p:cNvPr id="45" name="TextBox 44">
            <a:extLst>
              <a:ext uri="{FF2B5EF4-FFF2-40B4-BE49-F238E27FC236}">
                <a16:creationId xmlns:a16="http://schemas.microsoft.com/office/drawing/2014/main" id="{06649360-3777-55A2-6BE0-1F21D365AA36}"/>
              </a:ext>
            </a:extLst>
          </p:cNvPr>
          <p:cNvSpPr txBox="1"/>
          <p:nvPr/>
        </p:nvSpPr>
        <p:spPr>
          <a:xfrm>
            <a:off x="7440745" y="5138705"/>
            <a:ext cx="1133644" cy="338554"/>
          </a:xfrm>
          <a:prstGeom prst="rect">
            <a:avLst/>
          </a:prstGeom>
          <a:noFill/>
        </p:spPr>
        <p:txBody>
          <a:bodyPr wrap="none" rtlCol="0">
            <a:spAutoFit/>
          </a:bodyPr>
          <a:lstStyle/>
          <a:p>
            <a:r>
              <a:rPr lang="en-US" sz="1600"/>
              <a:t>OKN-MMIC</a:t>
            </a:r>
          </a:p>
        </p:txBody>
      </p:sp>
      <p:sp>
        <p:nvSpPr>
          <p:cNvPr id="53" name="TextBox 52">
            <a:extLst>
              <a:ext uri="{FF2B5EF4-FFF2-40B4-BE49-F238E27FC236}">
                <a16:creationId xmlns:a16="http://schemas.microsoft.com/office/drawing/2014/main" id="{F791C169-B618-67FA-8630-86ED14D2D9C7}"/>
              </a:ext>
            </a:extLst>
          </p:cNvPr>
          <p:cNvSpPr txBox="1"/>
          <p:nvPr/>
        </p:nvSpPr>
        <p:spPr>
          <a:xfrm>
            <a:off x="7417728" y="194784"/>
            <a:ext cx="2161554" cy="338554"/>
          </a:xfrm>
          <a:prstGeom prst="rect">
            <a:avLst/>
          </a:prstGeom>
          <a:noFill/>
        </p:spPr>
        <p:txBody>
          <a:bodyPr wrap="none" rtlCol="0">
            <a:spAutoFit/>
          </a:bodyPr>
          <a:lstStyle/>
          <a:p>
            <a:r>
              <a:rPr lang="en-US" sz="1600"/>
              <a:t>(b) Low Resolution OKN</a:t>
            </a:r>
          </a:p>
        </p:txBody>
      </p:sp>
      <p:pic>
        <p:nvPicPr>
          <p:cNvPr id="58" name="Picture 57">
            <a:extLst>
              <a:ext uri="{FF2B5EF4-FFF2-40B4-BE49-F238E27FC236}">
                <a16:creationId xmlns:a16="http://schemas.microsoft.com/office/drawing/2014/main" id="{DFBB71CB-6AF6-6800-C575-711651BC299F}"/>
              </a:ext>
            </a:extLst>
          </p:cNvPr>
          <p:cNvPicPr>
            <a:picLocks noChangeAspect="1"/>
          </p:cNvPicPr>
          <p:nvPr/>
        </p:nvPicPr>
        <p:blipFill>
          <a:blip r:embed="rId7"/>
          <a:srcRect l="8160" t="6167" r="8537" b="83492"/>
          <a:stretch/>
        </p:blipFill>
        <p:spPr>
          <a:xfrm>
            <a:off x="7279288" y="3051773"/>
            <a:ext cx="3117799" cy="488529"/>
          </a:xfrm>
          <a:prstGeom prst="rect">
            <a:avLst/>
          </a:prstGeom>
        </p:spPr>
      </p:pic>
      <p:sp>
        <p:nvSpPr>
          <p:cNvPr id="59" name="TextBox 58">
            <a:extLst>
              <a:ext uri="{FF2B5EF4-FFF2-40B4-BE49-F238E27FC236}">
                <a16:creationId xmlns:a16="http://schemas.microsoft.com/office/drawing/2014/main" id="{99634965-E0B9-E109-719F-2DAC5B4388CB}"/>
              </a:ext>
            </a:extLst>
          </p:cNvPr>
          <p:cNvSpPr txBox="1"/>
          <p:nvPr/>
        </p:nvSpPr>
        <p:spPr>
          <a:xfrm>
            <a:off x="7381787" y="2751383"/>
            <a:ext cx="753732" cy="338554"/>
          </a:xfrm>
          <a:prstGeom prst="rect">
            <a:avLst/>
          </a:prstGeom>
          <a:noFill/>
        </p:spPr>
        <p:txBody>
          <a:bodyPr wrap="none" rtlCol="0">
            <a:spAutoFit/>
          </a:bodyPr>
          <a:lstStyle/>
          <a:p>
            <a:r>
              <a:rPr lang="en-US" sz="1600"/>
              <a:t>OKN-G</a:t>
            </a:r>
          </a:p>
        </p:txBody>
      </p:sp>
      <p:grpSp>
        <p:nvGrpSpPr>
          <p:cNvPr id="60" name="Group 59">
            <a:extLst>
              <a:ext uri="{FF2B5EF4-FFF2-40B4-BE49-F238E27FC236}">
                <a16:creationId xmlns:a16="http://schemas.microsoft.com/office/drawing/2014/main" id="{9434B9DE-BA1F-FB2A-1769-86A17E655624}"/>
              </a:ext>
            </a:extLst>
          </p:cNvPr>
          <p:cNvGrpSpPr/>
          <p:nvPr/>
        </p:nvGrpSpPr>
        <p:grpSpPr>
          <a:xfrm>
            <a:off x="517108" y="870258"/>
            <a:ext cx="4678541" cy="1418110"/>
            <a:chOff x="1106719" y="227035"/>
            <a:chExt cx="4678541" cy="1418110"/>
          </a:xfrm>
        </p:grpSpPr>
        <p:pic>
          <p:nvPicPr>
            <p:cNvPr id="61" name="Picture 60">
              <a:extLst>
                <a:ext uri="{FF2B5EF4-FFF2-40B4-BE49-F238E27FC236}">
                  <a16:creationId xmlns:a16="http://schemas.microsoft.com/office/drawing/2014/main" id="{04300EDD-65EF-9C5B-D39C-E4C1AE9A45EE}"/>
                </a:ext>
              </a:extLst>
            </p:cNvPr>
            <p:cNvPicPr>
              <a:picLocks noChangeAspect="1"/>
            </p:cNvPicPr>
            <p:nvPr/>
          </p:nvPicPr>
          <p:blipFill>
            <a:blip r:embed="rId8"/>
            <a:srcRect r="-5208"/>
            <a:stretch/>
          </p:blipFill>
          <p:spPr>
            <a:xfrm>
              <a:off x="2649366" y="227035"/>
              <a:ext cx="3135894" cy="1418110"/>
            </a:xfrm>
            <a:prstGeom prst="rect">
              <a:avLst/>
            </a:prstGeom>
          </p:spPr>
        </p:pic>
        <p:pic>
          <p:nvPicPr>
            <p:cNvPr id="62" name="Picture 61">
              <a:extLst>
                <a:ext uri="{FF2B5EF4-FFF2-40B4-BE49-F238E27FC236}">
                  <a16:creationId xmlns:a16="http://schemas.microsoft.com/office/drawing/2014/main" id="{1F8D3888-F6AC-5B85-EE2E-D8744471E460}"/>
                </a:ext>
              </a:extLst>
            </p:cNvPr>
            <p:cNvPicPr>
              <a:picLocks noChangeAspect="1"/>
            </p:cNvPicPr>
            <p:nvPr/>
          </p:nvPicPr>
          <p:blipFill>
            <a:blip r:embed="rId9"/>
            <a:srcRect l="50000" r="-896"/>
            <a:stretch/>
          </p:blipFill>
          <p:spPr>
            <a:xfrm>
              <a:off x="1106719" y="227229"/>
              <a:ext cx="1443303" cy="1417916"/>
            </a:xfrm>
            <a:prstGeom prst="rect">
              <a:avLst/>
            </a:prstGeom>
          </p:spPr>
        </p:pic>
      </p:grpSp>
      <p:sp>
        <p:nvSpPr>
          <p:cNvPr id="64" name="TextBox 63">
            <a:extLst>
              <a:ext uri="{FF2B5EF4-FFF2-40B4-BE49-F238E27FC236}">
                <a16:creationId xmlns:a16="http://schemas.microsoft.com/office/drawing/2014/main" id="{524AD729-31DD-EA61-31D4-8EC1096E32DD}"/>
              </a:ext>
            </a:extLst>
          </p:cNvPr>
          <p:cNvSpPr txBox="1"/>
          <p:nvPr/>
        </p:nvSpPr>
        <p:spPr>
          <a:xfrm>
            <a:off x="2059755" y="2722099"/>
            <a:ext cx="753732" cy="338554"/>
          </a:xfrm>
          <a:prstGeom prst="rect">
            <a:avLst/>
          </a:prstGeom>
          <a:noFill/>
        </p:spPr>
        <p:txBody>
          <a:bodyPr wrap="none" rtlCol="0">
            <a:spAutoFit/>
          </a:bodyPr>
          <a:lstStyle/>
          <a:p>
            <a:r>
              <a:rPr lang="en-US" sz="1600"/>
              <a:t>OKN-G</a:t>
            </a:r>
          </a:p>
        </p:txBody>
      </p:sp>
      <p:pic>
        <p:nvPicPr>
          <p:cNvPr id="65" name="Picture 64">
            <a:extLst>
              <a:ext uri="{FF2B5EF4-FFF2-40B4-BE49-F238E27FC236}">
                <a16:creationId xmlns:a16="http://schemas.microsoft.com/office/drawing/2014/main" id="{493C23F1-0453-D46E-4020-3E774788E9B7}"/>
              </a:ext>
            </a:extLst>
          </p:cNvPr>
          <p:cNvPicPr>
            <a:picLocks noChangeAspect="1"/>
          </p:cNvPicPr>
          <p:nvPr/>
        </p:nvPicPr>
        <p:blipFill>
          <a:blip r:embed="rId10"/>
          <a:srcRect l="10528" t="6836" r="10453" b="80650"/>
          <a:stretch/>
        </p:blipFill>
        <p:spPr>
          <a:xfrm>
            <a:off x="2000044" y="3104125"/>
            <a:ext cx="3006632" cy="591182"/>
          </a:xfrm>
          <a:prstGeom prst="rect">
            <a:avLst/>
          </a:prstGeom>
        </p:spPr>
      </p:pic>
      <p:grpSp>
        <p:nvGrpSpPr>
          <p:cNvPr id="79" name="Group 78">
            <a:extLst>
              <a:ext uri="{FF2B5EF4-FFF2-40B4-BE49-F238E27FC236}">
                <a16:creationId xmlns:a16="http://schemas.microsoft.com/office/drawing/2014/main" id="{951DA2AD-22FA-E635-94D2-17F7C74B041F}"/>
              </a:ext>
            </a:extLst>
          </p:cNvPr>
          <p:cNvGrpSpPr/>
          <p:nvPr/>
        </p:nvGrpSpPr>
        <p:grpSpPr>
          <a:xfrm>
            <a:off x="206742" y="2866552"/>
            <a:ext cx="1176862" cy="1072789"/>
            <a:chOff x="206742" y="2866552"/>
            <a:chExt cx="1176862" cy="1072789"/>
          </a:xfrm>
        </p:grpSpPr>
        <p:grpSp>
          <p:nvGrpSpPr>
            <p:cNvPr id="72" name="Group 71">
              <a:extLst>
                <a:ext uri="{FF2B5EF4-FFF2-40B4-BE49-F238E27FC236}">
                  <a16:creationId xmlns:a16="http://schemas.microsoft.com/office/drawing/2014/main" id="{13B416AC-7D2A-3DD3-6EDF-7C4EF9797528}"/>
                </a:ext>
              </a:extLst>
            </p:cNvPr>
            <p:cNvGrpSpPr/>
            <p:nvPr/>
          </p:nvGrpSpPr>
          <p:grpSpPr>
            <a:xfrm>
              <a:off x="627322" y="2969868"/>
              <a:ext cx="742665" cy="506733"/>
              <a:chOff x="4976657" y="4254591"/>
              <a:chExt cx="742665" cy="506733"/>
            </a:xfrm>
          </p:grpSpPr>
          <p:cxnSp>
            <p:nvCxnSpPr>
              <p:cNvPr id="68" name="Straight Connector 67">
                <a:extLst>
                  <a:ext uri="{FF2B5EF4-FFF2-40B4-BE49-F238E27FC236}">
                    <a16:creationId xmlns:a16="http://schemas.microsoft.com/office/drawing/2014/main" id="{D5DAEAA2-12CC-3279-EB6F-29C2F8945B1A}"/>
                  </a:ext>
                </a:extLst>
              </p:cNvPr>
              <p:cNvCxnSpPr/>
              <p:nvPr/>
            </p:nvCxnSpPr>
            <p:spPr>
              <a:xfrm>
                <a:off x="4976657" y="4254591"/>
                <a:ext cx="0" cy="506733"/>
              </a:xfrm>
              <a:prstGeom prst="line">
                <a:avLst/>
              </a:prstGeom>
            </p:spPr>
            <p:style>
              <a:lnRef idx="1">
                <a:schemeClr val="dk1"/>
              </a:lnRef>
              <a:fillRef idx="0">
                <a:schemeClr val="dk1"/>
              </a:fillRef>
              <a:effectRef idx="0">
                <a:schemeClr val="dk1"/>
              </a:effectRef>
              <a:fontRef idx="minor">
                <a:schemeClr val="tx1"/>
              </a:fontRef>
            </p:style>
          </p:cxnSp>
          <p:cxnSp>
            <p:nvCxnSpPr>
              <p:cNvPr id="69" name="Straight Connector 68">
                <a:extLst>
                  <a:ext uri="{FF2B5EF4-FFF2-40B4-BE49-F238E27FC236}">
                    <a16:creationId xmlns:a16="http://schemas.microsoft.com/office/drawing/2014/main" id="{084C91B6-811D-3AA4-CF3E-2A70E2639D91}"/>
                  </a:ext>
                </a:extLst>
              </p:cNvPr>
              <p:cNvCxnSpPr>
                <a:cxnSpLocks/>
              </p:cNvCxnSpPr>
              <p:nvPr/>
            </p:nvCxnSpPr>
            <p:spPr>
              <a:xfrm flipH="1">
                <a:off x="4976657" y="4761324"/>
                <a:ext cx="742665" cy="0"/>
              </a:xfrm>
              <a:prstGeom prst="line">
                <a:avLst/>
              </a:prstGeom>
            </p:spPr>
            <p:style>
              <a:lnRef idx="1">
                <a:schemeClr val="dk1"/>
              </a:lnRef>
              <a:fillRef idx="0">
                <a:schemeClr val="dk1"/>
              </a:fillRef>
              <a:effectRef idx="0">
                <a:schemeClr val="dk1"/>
              </a:effectRef>
              <a:fontRef idx="minor">
                <a:schemeClr val="tx1"/>
              </a:fontRef>
            </p:style>
          </p:cxnSp>
        </p:grpSp>
        <p:sp>
          <p:nvSpPr>
            <p:cNvPr id="73" name="TextBox 72">
              <a:extLst>
                <a:ext uri="{FF2B5EF4-FFF2-40B4-BE49-F238E27FC236}">
                  <a16:creationId xmlns:a16="http://schemas.microsoft.com/office/drawing/2014/main" id="{36EC8758-6D12-CBDE-9DB3-33612C25AF9A}"/>
                </a:ext>
              </a:extLst>
            </p:cNvPr>
            <p:cNvSpPr txBox="1"/>
            <p:nvPr/>
          </p:nvSpPr>
          <p:spPr>
            <a:xfrm rot="16200000">
              <a:off x="40991" y="3032303"/>
              <a:ext cx="700833" cy="369332"/>
            </a:xfrm>
            <a:prstGeom prst="rect">
              <a:avLst/>
            </a:prstGeom>
            <a:noFill/>
          </p:spPr>
          <p:txBody>
            <a:bodyPr wrap="none" rtlCol="0">
              <a:spAutoFit/>
            </a:bodyPr>
            <a:lstStyle/>
            <a:p>
              <a:r>
                <a:rPr lang="en-US"/>
                <a:t>5 deg</a:t>
              </a:r>
            </a:p>
          </p:txBody>
        </p:sp>
        <p:sp>
          <p:nvSpPr>
            <p:cNvPr id="77" name="TextBox 76">
              <a:extLst>
                <a:ext uri="{FF2B5EF4-FFF2-40B4-BE49-F238E27FC236}">
                  <a16:creationId xmlns:a16="http://schemas.microsoft.com/office/drawing/2014/main" id="{736FC821-A4A1-3CAD-1803-D66353A532E6}"/>
                </a:ext>
              </a:extLst>
            </p:cNvPr>
            <p:cNvSpPr txBox="1"/>
            <p:nvPr/>
          </p:nvSpPr>
          <p:spPr>
            <a:xfrm>
              <a:off x="726052" y="3570009"/>
              <a:ext cx="657552" cy="369332"/>
            </a:xfrm>
            <a:prstGeom prst="rect">
              <a:avLst/>
            </a:prstGeom>
            <a:noFill/>
          </p:spPr>
          <p:txBody>
            <a:bodyPr wrap="none" rtlCol="0">
              <a:spAutoFit/>
            </a:bodyPr>
            <a:lstStyle/>
            <a:p>
              <a:r>
                <a:rPr lang="en-US"/>
                <a:t>2 sec</a:t>
              </a:r>
            </a:p>
          </p:txBody>
        </p:sp>
      </p:grpSp>
      <p:sp>
        <p:nvSpPr>
          <p:cNvPr id="6" name="TextBox 5">
            <a:extLst>
              <a:ext uri="{FF2B5EF4-FFF2-40B4-BE49-F238E27FC236}">
                <a16:creationId xmlns:a16="http://schemas.microsoft.com/office/drawing/2014/main" id="{7A61A97D-3E82-FD07-C7A3-047788D919BC}"/>
              </a:ext>
            </a:extLst>
          </p:cNvPr>
          <p:cNvSpPr txBox="1"/>
          <p:nvPr/>
        </p:nvSpPr>
        <p:spPr>
          <a:xfrm>
            <a:off x="2186275" y="199238"/>
            <a:ext cx="1624997" cy="338554"/>
          </a:xfrm>
          <a:prstGeom prst="rect">
            <a:avLst/>
          </a:prstGeom>
          <a:noFill/>
        </p:spPr>
        <p:txBody>
          <a:bodyPr wrap="none" rtlCol="0">
            <a:spAutoFit/>
          </a:bodyPr>
          <a:lstStyle/>
          <a:p>
            <a:r>
              <a:rPr lang="en-US" sz="1600"/>
              <a:t>(a) Resolved OKN</a:t>
            </a:r>
          </a:p>
        </p:txBody>
      </p:sp>
    </p:spTree>
    <p:extLst>
      <p:ext uri="{BB962C8B-B14F-4D97-AF65-F5344CB8AC3E}">
        <p14:creationId xmlns:p14="http://schemas.microsoft.com/office/powerpoint/2010/main" val="18605435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8C02D7-9C5B-E865-A9C8-54F9889DDD89}"/>
            </a:ext>
          </a:extLst>
        </p:cNvPr>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E7463191-7BD0-6AF3-F995-1CA4751FC1BC}"/>
              </a:ext>
            </a:extLst>
          </p:cNvPr>
          <p:cNvGraphicFramePr>
            <a:graphicFrameLocks noGrp="1"/>
          </p:cNvGraphicFramePr>
          <p:nvPr>
            <p:extLst>
              <p:ext uri="{D42A27DB-BD31-4B8C-83A1-F6EECF244321}">
                <p14:modId xmlns:p14="http://schemas.microsoft.com/office/powerpoint/2010/main" val="961098679"/>
              </p:ext>
            </p:extLst>
          </p:nvPr>
        </p:nvGraphicFramePr>
        <p:xfrm>
          <a:off x="3559745" y="756278"/>
          <a:ext cx="4721226" cy="4432171"/>
        </p:xfrm>
        <a:graphic>
          <a:graphicData uri="http://schemas.openxmlformats.org/drawingml/2006/table">
            <a:tbl>
              <a:tblPr firstRow="1" bandRow="1">
                <a:tableStyleId>{5940675A-B579-460E-94D1-54222C63F5DA}</a:tableStyleId>
              </a:tblPr>
              <a:tblGrid>
                <a:gridCol w="280977">
                  <a:extLst>
                    <a:ext uri="{9D8B030D-6E8A-4147-A177-3AD203B41FA5}">
                      <a16:colId xmlns:a16="http://schemas.microsoft.com/office/drawing/2014/main" val="2997840181"/>
                    </a:ext>
                  </a:extLst>
                </a:gridCol>
                <a:gridCol w="979847">
                  <a:extLst>
                    <a:ext uri="{9D8B030D-6E8A-4147-A177-3AD203B41FA5}">
                      <a16:colId xmlns:a16="http://schemas.microsoft.com/office/drawing/2014/main" val="424595022"/>
                    </a:ext>
                  </a:extLst>
                </a:gridCol>
                <a:gridCol w="1282902">
                  <a:extLst>
                    <a:ext uri="{9D8B030D-6E8A-4147-A177-3AD203B41FA5}">
                      <a16:colId xmlns:a16="http://schemas.microsoft.com/office/drawing/2014/main" val="3774893902"/>
                    </a:ext>
                  </a:extLst>
                </a:gridCol>
                <a:gridCol w="1238133">
                  <a:extLst>
                    <a:ext uri="{9D8B030D-6E8A-4147-A177-3AD203B41FA5}">
                      <a16:colId xmlns:a16="http://schemas.microsoft.com/office/drawing/2014/main" val="2818638303"/>
                    </a:ext>
                  </a:extLst>
                </a:gridCol>
                <a:gridCol w="939367">
                  <a:extLst>
                    <a:ext uri="{9D8B030D-6E8A-4147-A177-3AD203B41FA5}">
                      <a16:colId xmlns:a16="http://schemas.microsoft.com/office/drawing/2014/main" val="296430935"/>
                    </a:ext>
                  </a:extLst>
                </a:gridCol>
              </a:tblGrid>
              <a:tr h="464595">
                <a:tc>
                  <a:txBody>
                    <a:bodyPr/>
                    <a:lstStyle/>
                    <a:p>
                      <a:pPr algn="ctr"/>
                      <a:endParaRPr lang="en-US" sz="2000" dirty="0"/>
                    </a:p>
                  </a:txBody>
                  <a:tcPr anchor="ctr"/>
                </a:tc>
                <a:tc>
                  <a:txBody>
                    <a:bodyPr/>
                    <a:lstStyle/>
                    <a:p>
                      <a:pPr algn="ctr"/>
                      <a:endParaRPr lang="en-US" sz="2000"/>
                    </a:p>
                  </a:txBody>
                  <a:tcPr anchor="ctr"/>
                </a:tc>
                <a:tc gridSpan="2">
                  <a:txBody>
                    <a:bodyPr/>
                    <a:lstStyle/>
                    <a:p>
                      <a:pPr algn="ctr"/>
                      <a:r>
                        <a:rPr lang="en-US" sz="2000" b="1" dirty="0"/>
                        <a:t>OKN-MMIC-STEP</a:t>
                      </a:r>
                    </a:p>
                  </a:txBody>
                  <a:tcPr anchor="ctr"/>
                </a:tc>
                <a:tc hMerge="1">
                  <a:txBody>
                    <a:bodyPr/>
                    <a:lstStyle/>
                    <a:p>
                      <a:endParaRPr lang="en-US"/>
                    </a:p>
                  </a:txBody>
                  <a:tcPr/>
                </a:tc>
                <a:tc>
                  <a:txBody>
                    <a:bodyPr/>
                    <a:lstStyle/>
                    <a:p>
                      <a:pPr algn="ctr"/>
                      <a:endParaRPr lang="en-US" sz="2000"/>
                    </a:p>
                  </a:txBody>
                  <a:tcPr anchor="ctr"/>
                </a:tc>
                <a:extLst>
                  <a:ext uri="{0D108BD9-81ED-4DB2-BD59-A6C34878D82A}">
                    <a16:rowId xmlns:a16="http://schemas.microsoft.com/office/drawing/2014/main" val="799697033"/>
                  </a:ext>
                </a:extLst>
              </a:tr>
              <a:tr h="843421">
                <a:tc>
                  <a:txBody>
                    <a:bodyPr/>
                    <a:lstStyle/>
                    <a:p>
                      <a:pPr algn="ctr"/>
                      <a:endParaRPr lang="en-US" sz="2000"/>
                    </a:p>
                  </a:txBody>
                  <a:tcPr anchor="ctr"/>
                </a:tc>
                <a:tc>
                  <a:txBody>
                    <a:bodyPr/>
                    <a:lstStyle/>
                    <a:p>
                      <a:pPr algn="ctr"/>
                      <a:endParaRPr lang="en-US" sz="2000"/>
                    </a:p>
                  </a:txBody>
                  <a:tcPr anchor="ctr"/>
                </a:tc>
                <a:tc>
                  <a:txBody>
                    <a:bodyPr/>
                    <a:lstStyle/>
                    <a:p>
                      <a:pPr algn="ctr"/>
                      <a:r>
                        <a:rPr lang="en-US" sz="2000" b="1" dirty="0"/>
                        <a:t>Present</a:t>
                      </a:r>
                    </a:p>
                  </a:txBody>
                  <a:tcPr anchor="ctr"/>
                </a:tc>
                <a:tc>
                  <a:txBody>
                    <a:bodyPr/>
                    <a:lstStyle/>
                    <a:p>
                      <a:pPr algn="ctr"/>
                      <a:r>
                        <a:rPr lang="en-US" sz="2000" b="1"/>
                        <a:t>Absent</a:t>
                      </a:r>
                    </a:p>
                  </a:txBody>
                  <a:tcPr anchor="ctr"/>
                </a:tc>
                <a:tc>
                  <a:txBody>
                    <a:bodyPr/>
                    <a:lstStyle/>
                    <a:p>
                      <a:pPr algn="ctr"/>
                      <a:r>
                        <a:rPr lang="en-US" sz="2000" b="1"/>
                        <a:t>Total</a:t>
                      </a:r>
                    </a:p>
                  </a:txBody>
                  <a:tcPr anchor="ctr"/>
                </a:tc>
                <a:extLst>
                  <a:ext uri="{0D108BD9-81ED-4DB2-BD59-A6C34878D82A}">
                    <a16:rowId xmlns:a16="http://schemas.microsoft.com/office/drawing/2014/main" val="3079520751"/>
                  </a:ext>
                </a:extLst>
              </a:tr>
              <a:tr h="1140367">
                <a:tc rowSpan="2">
                  <a:txBody>
                    <a:bodyPr/>
                    <a:lstStyle/>
                    <a:p>
                      <a:pPr algn="ctr"/>
                      <a:r>
                        <a:rPr lang="en-US" sz="2000" b="1"/>
                        <a:t>Human</a:t>
                      </a:r>
                    </a:p>
                  </a:txBody>
                  <a:tcPr vert="vert270" anchor="ctr"/>
                </a:tc>
                <a:tc>
                  <a:txBody>
                    <a:bodyPr/>
                    <a:lstStyle/>
                    <a:p>
                      <a:pPr algn="ctr"/>
                      <a:r>
                        <a:rPr lang="en-US" sz="2000" b="1"/>
                        <a:t>Present</a:t>
                      </a:r>
                    </a:p>
                  </a:txBody>
                  <a:tcPr vert="vert270" anchor="ctr"/>
                </a:tc>
                <a:tc>
                  <a:txBody>
                    <a:bodyPr/>
                    <a:lstStyle/>
                    <a:p>
                      <a:pPr algn="ctr"/>
                      <a:r>
                        <a:rPr lang="en-US" sz="2000" dirty="0"/>
                        <a:t>TP</a:t>
                      </a:r>
                    </a:p>
                    <a:p>
                      <a:pPr algn="ctr"/>
                      <a:r>
                        <a:rPr lang="en-US" sz="2000" dirty="0"/>
                        <a:t>304</a:t>
                      </a:r>
                    </a:p>
                    <a:p>
                      <a:pPr algn="ctr"/>
                      <a:r>
                        <a:rPr lang="en-US" sz="2000" dirty="0"/>
                        <a:t>64%</a:t>
                      </a:r>
                    </a:p>
                  </a:txBody>
                  <a:tcPr anchor="ctr"/>
                </a:tc>
                <a:tc>
                  <a:txBody>
                    <a:bodyPr/>
                    <a:lstStyle/>
                    <a:p>
                      <a:pPr algn="ctr"/>
                      <a:r>
                        <a:rPr lang="en-US" sz="2000" dirty="0"/>
                        <a:t>FN</a:t>
                      </a:r>
                    </a:p>
                    <a:p>
                      <a:pPr algn="ctr"/>
                      <a:r>
                        <a:rPr lang="en-US" sz="2000" dirty="0"/>
                        <a:t>16</a:t>
                      </a:r>
                    </a:p>
                    <a:p>
                      <a:pPr algn="ctr"/>
                      <a:r>
                        <a:rPr lang="en-US" sz="2000" dirty="0"/>
                        <a:t>3%</a:t>
                      </a:r>
                    </a:p>
                  </a:txBody>
                  <a:tcPr anchor="ctr"/>
                </a:tc>
                <a:tc>
                  <a:txBody>
                    <a:bodyPr/>
                    <a:lstStyle/>
                    <a:p>
                      <a:pPr algn="ctr"/>
                      <a:r>
                        <a:rPr lang="en-US" sz="2000" b="1" dirty="0"/>
                        <a:t>320</a:t>
                      </a:r>
                    </a:p>
                    <a:p>
                      <a:pPr algn="ctr"/>
                      <a:r>
                        <a:rPr lang="en-US" sz="2000" b="1" dirty="0"/>
                        <a:t>68%</a:t>
                      </a:r>
                    </a:p>
                  </a:txBody>
                  <a:tcPr anchor="ctr"/>
                </a:tc>
                <a:extLst>
                  <a:ext uri="{0D108BD9-81ED-4DB2-BD59-A6C34878D82A}">
                    <a16:rowId xmlns:a16="http://schemas.microsoft.com/office/drawing/2014/main" val="2635440572"/>
                  </a:ext>
                </a:extLst>
              </a:tr>
              <a:tr h="1140367">
                <a:tc vMerge="1">
                  <a:txBody>
                    <a:bodyPr/>
                    <a:lstStyle/>
                    <a:p>
                      <a:endParaRPr lang="en-US"/>
                    </a:p>
                  </a:txBody>
                  <a:tcPr/>
                </a:tc>
                <a:tc>
                  <a:txBody>
                    <a:bodyPr/>
                    <a:lstStyle/>
                    <a:p>
                      <a:pPr algn="ctr"/>
                      <a:r>
                        <a:rPr lang="en-US" sz="2000" b="1"/>
                        <a:t>Absent</a:t>
                      </a:r>
                    </a:p>
                  </a:txBody>
                  <a:tcPr vert="vert270" anchor="ctr"/>
                </a:tc>
                <a:tc>
                  <a:txBody>
                    <a:bodyPr/>
                    <a:lstStyle/>
                    <a:p>
                      <a:pPr algn="ctr"/>
                      <a:r>
                        <a:rPr lang="en-US" sz="2000" dirty="0"/>
                        <a:t>FP</a:t>
                      </a:r>
                    </a:p>
                    <a:p>
                      <a:pPr algn="ctr"/>
                      <a:r>
                        <a:rPr lang="en-US" sz="2000" dirty="0"/>
                        <a:t>15</a:t>
                      </a:r>
                    </a:p>
                    <a:p>
                      <a:pPr algn="ctr"/>
                      <a:r>
                        <a:rPr lang="en-US" sz="2000" dirty="0"/>
                        <a:t>3%</a:t>
                      </a:r>
                    </a:p>
                  </a:txBody>
                  <a:tcPr anchor="ctr"/>
                </a:tc>
                <a:tc>
                  <a:txBody>
                    <a:bodyPr/>
                    <a:lstStyle/>
                    <a:p>
                      <a:pPr algn="ctr"/>
                      <a:r>
                        <a:rPr lang="en-US" sz="2000" dirty="0"/>
                        <a:t>TN</a:t>
                      </a:r>
                    </a:p>
                    <a:p>
                      <a:pPr algn="ctr"/>
                      <a:r>
                        <a:rPr lang="en-US" sz="2000" dirty="0"/>
                        <a:t>139</a:t>
                      </a:r>
                    </a:p>
                    <a:p>
                      <a:pPr algn="ctr"/>
                      <a:r>
                        <a:rPr lang="en-US" sz="2000" dirty="0"/>
                        <a:t>29%</a:t>
                      </a:r>
                    </a:p>
                  </a:txBody>
                  <a:tcPr anchor="ctr"/>
                </a:tc>
                <a:tc>
                  <a:txBody>
                    <a:bodyPr/>
                    <a:lstStyle/>
                    <a:p>
                      <a:pPr algn="ctr"/>
                      <a:r>
                        <a:rPr lang="en-US" sz="2000" b="1" dirty="0"/>
                        <a:t>154</a:t>
                      </a:r>
                    </a:p>
                    <a:p>
                      <a:pPr algn="ctr"/>
                      <a:r>
                        <a:rPr lang="en-US" sz="2000" b="1" dirty="0"/>
                        <a:t>32%</a:t>
                      </a:r>
                    </a:p>
                  </a:txBody>
                  <a:tcPr anchor="ctr"/>
                </a:tc>
                <a:extLst>
                  <a:ext uri="{0D108BD9-81ED-4DB2-BD59-A6C34878D82A}">
                    <a16:rowId xmlns:a16="http://schemas.microsoft.com/office/drawing/2014/main" val="842744752"/>
                  </a:ext>
                </a:extLst>
              </a:tr>
              <a:tr h="843421">
                <a:tc>
                  <a:txBody>
                    <a:bodyPr/>
                    <a:lstStyle/>
                    <a:p>
                      <a:pPr algn="ctr"/>
                      <a:endParaRPr lang="en-US" sz="200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1" dirty="0"/>
                        <a:t>Total</a:t>
                      </a:r>
                    </a:p>
                    <a:p>
                      <a:pPr algn="ctr"/>
                      <a:endParaRPr lang="en-US" sz="2000" b="1" dirty="0"/>
                    </a:p>
                  </a:txBody>
                  <a:tcPr anchor="ctr"/>
                </a:tc>
                <a:tc>
                  <a:txBody>
                    <a:bodyPr/>
                    <a:lstStyle/>
                    <a:p>
                      <a:pPr algn="ctr"/>
                      <a:r>
                        <a:rPr lang="en-US" sz="2000" b="1" strike="noStrike" dirty="0"/>
                        <a:t>319</a:t>
                      </a:r>
                    </a:p>
                    <a:p>
                      <a:pPr algn="ctr"/>
                      <a:r>
                        <a:rPr lang="en-US" sz="2000" b="1" strike="noStrike" dirty="0"/>
                        <a:t>67%</a:t>
                      </a:r>
                    </a:p>
                  </a:txBody>
                  <a:tcPr anchor="ctr"/>
                </a:tc>
                <a:tc>
                  <a:txBody>
                    <a:bodyPr/>
                    <a:lstStyle/>
                    <a:p>
                      <a:pPr algn="ctr"/>
                      <a:r>
                        <a:rPr lang="en-US" sz="2000" b="1" strike="noStrike" dirty="0"/>
                        <a:t>155</a:t>
                      </a:r>
                    </a:p>
                    <a:p>
                      <a:pPr algn="ctr"/>
                      <a:r>
                        <a:rPr lang="en-US" sz="2000" b="1" strike="noStrike" dirty="0"/>
                        <a:t>33%</a:t>
                      </a:r>
                    </a:p>
                  </a:txBody>
                  <a:tcPr anchor="ctr"/>
                </a:tc>
                <a:tc>
                  <a:txBody>
                    <a:bodyPr/>
                    <a:lstStyle/>
                    <a:p>
                      <a:pPr algn="ctr"/>
                      <a:r>
                        <a:rPr lang="en-US" sz="2000" b="1" dirty="0"/>
                        <a:t>474</a:t>
                      </a:r>
                    </a:p>
                  </a:txBody>
                  <a:tcPr anchor="ctr"/>
                </a:tc>
                <a:extLst>
                  <a:ext uri="{0D108BD9-81ED-4DB2-BD59-A6C34878D82A}">
                    <a16:rowId xmlns:a16="http://schemas.microsoft.com/office/drawing/2014/main" val="638540027"/>
                  </a:ext>
                </a:extLst>
              </a:tr>
            </a:tbl>
          </a:graphicData>
        </a:graphic>
      </p:graphicFrame>
      <p:sp>
        <p:nvSpPr>
          <p:cNvPr id="7" name="TextBox 6">
            <a:extLst>
              <a:ext uri="{FF2B5EF4-FFF2-40B4-BE49-F238E27FC236}">
                <a16:creationId xmlns:a16="http://schemas.microsoft.com/office/drawing/2014/main" id="{61F847C0-3529-9308-50D4-BF0EC0F2F0EC}"/>
              </a:ext>
            </a:extLst>
          </p:cNvPr>
          <p:cNvSpPr txBox="1"/>
          <p:nvPr/>
        </p:nvSpPr>
        <p:spPr>
          <a:xfrm>
            <a:off x="5920358" y="5804899"/>
            <a:ext cx="447558" cy="369332"/>
          </a:xfrm>
          <a:prstGeom prst="rect">
            <a:avLst/>
          </a:prstGeom>
          <a:noFill/>
        </p:spPr>
        <p:txBody>
          <a:bodyPr wrap="none" rtlCol="0">
            <a:spAutoFit/>
          </a:bodyPr>
          <a:lstStyle/>
          <a:p>
            <a:r>
              <a:rPr lang="en-US" dirty="0"/>
              <a:t>(d)</a:t>
            </a:r>
          </a:p>
        </p:txBody>
      </p:sp>
    </p:spTree>
    <p:extLst>
      <p:ext uri="{BB962C8B-B14F-4D97-AF65-F5344CB8AC3E}">
        <p14:creationId xmlns:p14="http://schemas.microsoft.com/office/powerpoint/2010/main" val="7464470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54C809-D763-F31C-3166-A1B59D8761F3}"/>
            </a:ext>
          </a:extLst>
        </p:cNvPr>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B78A7232-F48E-04E2-B4E2-814F2A0D5D2C}"/>
              </a:ext>
            </a:extLst>
          </p:cNvPr>
          <p:cNvGraphicFramePr>
            <a:graphicFrameLocks noGrp="1"/>
          </p:cNvGraphicFramePr>
          <p:nvPr>
            <p:extLst>
              <p:ext uri="{D42A27DB-BD31-4B8C-83A1-F6EECF244321}">
                <p14:modId xmlns:p14="http://schemas.microsoft.com/office/powerpoint/2010/main" val="1848732897"/>
              </p:ext>
            </p:extLst>
          </p:nvPr>
        </p:nvGraphicFramePr>
        <p:xfrm>
          <a:off x="4458984" y="2235220"/>
          <a:ext cx="3287813" cy="3257436"/>
        </p:xfrm>
        <a:graphic>
          <a:graphicData uri="http://schemas.openxmlformats.org/drawingml/2006/table">
            <a:tbl>
              <a:tblPr firstRow="1" bandRow="1">
                <a:tableStyleId>{5940675A-B579-460E-94D1-54222C63F5DA}</a:tableStyleId>
              </a:tblPr>
              <a:tblGrid>
                <a:gridCol w="261985">
                  <a:extLst>
                    <a:ext uri="{9D8B030D-6E8A-4147-A177-3AD203B41FA5}">
                      <a16:colId xmlns:a16="http://schemas.microsoft.com/office/drawing/2014/main" val="2997840181"/>
                    </a:ext>
                  </a:extLst>
                </a:gridCol>
                <a:gridCol w="610145">
                  <a:extLst>
                    <a:ext uri="{9D8B030D-6E8A-4147-A177-3AD203B41FA5}">
                      <a16:colId xmlns:a16="http://schemas.microsoft.com/office/drawing/2014/main" val="424595022"/>
                    </a:ext>
                  </a:extLst>
                </a:gridCol>
                <a:gridCol w="902753">
                  <a:extLst>
                    <a:ext uri="{9D8B030D-6E8A-4147-A177-3AD203B41FA5}">
                      <a16:colId xmlns:a16="http://schemas.microsoft.com/office/drawing/2014/main" val="3774893902"/>
                    </a:ext>
                  </a:extLst>
                </a:gridCol>
                <a:gridCol w="810778">
                  <a:extLst>
                    <a:ext uri="{9D8B030D-6E8A-4147-A177-3AD203B41FA5}">
                      <a16:colId xmlns:a16="http://schemas.microsoft.com/office/drawing/2014/main" val="2818638303"/>
                    </a:ext>
                  </a:extLst>
                </a:gridCol>
                <a:gridCol w="702152">
                  <a:extLst>
                    <a:ext uri="{9D8B030D-6E8A-4147-A177-3AD203B41FA5}">
                      <a16:colId xmlns:a16="http://schemas.microsoft.com/office/drawing/2014/main" val="296430935"/>
                    </a:ext>
                  </a:extLst>
                </a:gridCol>
              </a:tblGrid>
              <a:tr h="347882">
                <a:tc>
                  <a:txBody>
                    <a:bodyPr/>
                    <a:lstStyle/>
                    <a:p>
                      <a:pPr algn="ctr"/>
                      <a:endParaRPr lang="en-US" sz="1600"/>
                    </a:p>
                  </a:txBody>
                  <a:tcPr anchor="ctr"/>
                </a:tc>
                <a:tc>
                  <a:txBody>
                    <a:bodyPr/>
                    <a:lstStyle/>
                    <a:p>
                      <a:pPr algn="ctr"/>
                      <a:endParaRPr lang="en-US" sz="1600"/>
                    </a:p>
                  </a:txBody>
                  <a:tcPr anchor="ctr"/>
                </a:tc>
                <a:tc gridSpan="2">
                  <a:txBody>
                    <a:bodyPr/>
                    <a:lstStyle/>
                    <a:p>
                      <a:pPr algn="ctr"/>
                      <a:r>
                        <a:rPr lang="en-US" sz="1600" b="1"/>
                        <a:t>OKN-MMIC</a:t>
                      </a:r>
                    </a:p>
                  </a:txBody>
                  <a:tcPr anchor="ctr"/>
                </a:tc>
                <a:tc hMerge="1">
                  <a:txBody>
                    <a:bodyPr/>
                    <a:lstStyle/>
                    <a:p>
                      <a:endParaRPr lang="en-US"/>
                    </a:p>
                  </a:txBody>
                  <a:tcPr/>
                </a:tc>
                <a:tc>
                  <a:txBody>
                    <a:bodyPr/>
                    <a:lstStyle/>
                    <a:p>
                      <a:pPr algn="ctr"/>
                      <a:endParaRPr lang="en-US" sz="1600"/>
                    </a:p>
                  </a:txBody>
                  <a:tcPr anchor="ctr"/>
                </a:tc>
                <a:extLst>
                  <a:ext uri="{0D108BD9-81ED-4DB2-BD59-A6C34878D82A}">
                    <a16:rowId xmlns:a16="http://schemas.microsoft.com/office/drawing/2014/main" val="799697033"/>
                  </a:ext>
                </a:extLst>
              </a:tr>
              <a:tr h="600886">
                <a:tc>
                  <a:txBody>
                    <a:bodyPr/>
                    <a:lstStyle/>
                    <a:p>
                      <a:pPr algn="ctr"/>
                      <a:endParaRPr lang="en-US" sz="1600"/>
                    </a:p>
                  </a:txBody>
                  <a:tcPr anchor="ctr"/>
                </a:tc>
                <a:tc>
                  <a:txBody>
                    <a:bodyPr/>
                    <a:lstStyle/>
                    <a:p>
                      <a:pPr algn="ctr"/>
                      <a:endParaRPr lang="en-US" sz="1600"/>
                    </a:p>
                  </a:txBody>
                  <a:tcPr anchor="ctr"/>
                </a:tc>
                <a:tc>
                  <a:txBody>
                    <a:bodyPr/>
                    <a:lstStyle/>
                    <a:p>
                      <a:pPr algn="ctr"/>
                      <a:r>
                        <a:rPr lang="en-US" sz="1600" b="1"/>
                        <a:t>Present</a:t>
                      </a:r>
                    </a:p>
                  </a:txBody>
                  <a:tcPr anchor="ctr"/>
                </a:tc>
                <a:tc>
                  <a:txBody>
                    <a:bodyPr/>
                    <a:lstStyle/>
                    <a:p>
                      <a:pPr algn="ctr"/>
                      <a:r>
                        <a:rPr lang="en-US" sz="1600" b="1"/>
                        <a:t>Absent</a:t>
                      </a:r>
                    </a:p>
                  </a:txBody>
                  <a:tcPr anchor="ctr"/>
                </a:tc>
                <a:tc>
                  <a:txBody>
                    <a:bodyPr/>
                    <a:lstStyle/>
                    <a:p>
                      <a:pPr algn="ctr"/>
                      <a:r>
                        <a:rPr lang="en-US" sz="1600" b="1"/>
                        <a:t>Total</a:t>
                      </a:r>
                    </a:p>
                  </a:txBody>
                  <a:tcPr anchor="ctr"/>
                </a:tc>
                <a:extLst>
                  <a:ext uri="{0D108BD9-81ED-4DB2-BD59-A6C34878D82A}">
                    <a16:rowId xmlns:a16="http://schemas.microsoft.com/office/drawing/2014/main" val="3079520751"/>
                  </a:ext>
                </a:extLst>
              </a:tr>
              <a:tr h="853891">
                <a:tc rowSpan="2">
                  <a:txBody>
                    <a:bodyPr/>
                    <a:lstStyle/>
                    <a:p>
                      <a:pPr algn="ctr"/>
                      <a:r>
                        <a:rPr lang="en-US" sz="1600" b="1"/>
                        <a:t>Human</a:t>
                      </a:r>
                    </a:p>
                  </a:txBody>
                  <a:tcPr vert="vert270" anchor="ctr"/>
                </a:tc>
                <a:tc>
                  <a:txBody>
                    <a:bodyPr/>
                    <a:lstStyle/>
                    <a:p>
                      <a:pPr algn="ctr"/>
                      <a:r>
                        <a:rPr lang="en-US" sz="1600" b="1"/>
                        <a:t>Present</a:t>
                      </a:r>
                    </a:p>
                  </a:txBody>
                  <a:tcPr vert="vert270" anchor="ctr"/>
                </a:tc>
                <a:tc>
                  <a:txBody>
                    <a:bodyPr/>
                    <a:lstStyle/>
                    <a:p>
                      <a:pPr algn="ctr"/>
                      <a:r>
                        <a:rPr lang="en-US" sz="1600"/>
                        <a:t>TP</a:t>
                      </a:r>
                    </a:p>
                    <a:p>
                      <a:pPr algn="ctr"/>
                      <a:r>
                        <a:rPr lang="en-US" sz="1600"/>
                        <a:t>61</a:t>
                      </a:r>
                    </a:p>
                    <a:p>
                      <a:pPr algn="ctr"/>
                      <a:r>
                        <a:rPr lang="en-US" sz="1600"/>
                        <a:t>57%</a:t>
                      </a:r>
                    </a:p>
                  </a:txBody>
                  <a:tcPr anchor="ctr"/>
                </a:tc>
                <a:tc>
                  <a:txBody>
                    <a:bodyPr/>
                    <a:lstStyle/>
                    <a:p>
                      <a:pPr algn="ctr"/>
                      <a:r>
                        <a:rPr lang="en-US" sz="1600"/>
                        <a:t>FN</a:t>
                      </a:r>
                    </a:p>
                    <a:p>
                      <a:pPr algn="ctr"/>
                      <a:r>
                        <a:rPr lang="en-US" sz="1600"/>
                        <a:t>8</a:t>
                      </a:r>
                    </a:p>
                    <a:p>
                      <a:pPr algn="ctr"/>
                      <a:r>
                        <a:rPr lang="en-US" sz="1600"/>
                        <a:t>7%</a:t>
                      </a:r>
                    </a:p>
                  </a:txBody>
                  <a:tcPr anchor="ctr"/>
                </a:tc>
                <a:tc>
                  <a:txBody>
                    <a:bodyPr/>
                    <a:lstStyle/>
                    <a:p>
                      <a:pPr algn="ctr"/>
                      <a:r>
                        <a:rPr lang="en-US" sz="1600" b="1"/>
                        <a:t>69</a:t>
                      </a:r>
                    </a:p>
                    <a:p>
                      <a:pPr algn="ctr"/>
                      <a:r>
                        <a:rPr lang="en-US" sz="1600" b="1"/>
                        <a:t>64%</a:t>
                      </a:r>
                    </a:p>
                  </a:txBody>
                  <a:tcPr anchor="ctr"/>
                </a:tc>
                <a:extLst>
                  <a:ext uri="{0D108BD9-81ED-4DB2-BD59-A6C34878D82A}">
                    <a16:rowId xmlns:a16="http://schemas.microsoft.com/office/drawing/2014/main" val="2635440572"/>
                  </a:ext>
                </a:extLst>
              </a:tr>
              <a:tr h="853891">
                <a:tc vMerge="1">
                  <a:txBody>
                    <a:bodyPr/>
                    <a:lstStyle/>
                    <a:p>
                      <a:endParaRPr lang="en-US"/>
                    </a:p>
                  </a:txBody>
                  <a:tcPr/>
                </a:tc>
                <a:tc>
                  <a:txBody>
                    <a:bodyPr/>
                    <a:lstStyle/>
                    <a:p>
                      <a:pPr algn="ctr"/>
                      <a:r>
                        <a:rPr lang="en-US" sz="1600" b="1"/>
                        <a:t>Absent</a:t>
                      </a:r>
                    </a:p>
                  </a:txBody>
                  <a:tcPr vert="vert270" anchor="ctr"/>
                </a:tc>
                <a:tc>
                  <a:txBody>
                    <a:bodyPr/>
                    <a:lstStyle/>
                    <a:p>
                      <a:pPr algn="ctr"/>
                      <a:r>
                        <a:rPr lang="en-US" sz="1600"/>
                        <a:t>FP</a:t>
                      </a:r>
                    </a:p>
                    <a:p>
                      <a:pPr algn="ctr"/>
                      <a:r>
                        <a:rPr lang="en-US" sz="1600"/>
                        <a:t>0</a:t>
                      </a:r>
                    </a:p>
                    <a:p>
                      <a:pPr algn="ctr"/>
                      <a:r>
                        <a:rPr lang="en-US" sz="1600"/>
                        <a:t>0%</a:t>
                      </a:r>
                    </a:p>
                  </a:txBody>
                  <a:tcPr anchor="ctr"/>
                </a:tc>
                <a:tc>
                  <a:txBody>
                    <a:bodyPr/>
                    <a:lstStyle/>
                    <a:p>
                      <a:pPr algn="ctr"/>
                      <a:r>
                        <a:rPr lang="en-US" sz="1600"/>
                        <a:t>TN</a:t>
                      </a:r>
                    </a:p>
                    <a:p>
                      <a:pPr algn="ctr"/>
                      <a:r>
                        <a:rPr lang="en-US" sz="1600"/>
                        <a:t>38</a:t>
                      </a:r>
                    </a:p>
                    <a:p>
                      <a:pPr algn="ctr"/>
                      <a:r>
                        <a:rPr lang="en-US" sz="1600"/>
                        <a:t>36%</a:t>
                      </a:r>
                    </a:p>
                  </a:txBody>
                  <a:tcPr anchor="ctr"/>
                </a:tc>
                <a:tc>
                  <a:txBody>
                    <a:bodyPr/>
                    <a:lstStyle/>
                    <a:p>
                      <a:pPr algn="ctr"/>
                      <a:r>
                        <a:rPr lang="en-US" sz="1600" b="1"/>
                        <a:t>38</a:t>
                      </a:r>
                    </a:p>
                    <a:p>
                      <a:pPr algn="ctr"/>
                      <a:r>
                        <a:rPr lang="en-US" sz="1600" b="1"/>
                        <a:t>36%</a:t>
                      </a:r>
                    </a:p>
                  </a:txBody>
                  <a:tcPr anchor="ctr"/>
                </a:tc>
                <a:extLst>
                  <a:ext uri="{0D108BD9-81ED-4DB2-BD59-A6C34878D82A}">
                    <a16:rowId xmlns:a16="http://schemas.microsoft.com/office/drawing/2014/main" val="842744752"/>
                  </a:ext>
                </a:extLst>
              </a:tr>
              <a:tr h="600886">
                <a:tc>
                  <a:txBody>
                    <a:bodyPr/>
                    <a:lstStyle/>
                    <a:p>
                      <a:pPr algn="ctr"/>
                      <a:endParaRPr lang="en-US" sz="160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a:t>Total</a:t>
                      </a:r>
                    </a:p>
                    <a:p>
                      <a:pPr algn="ctr"/>
                      <a:endParaRPr lang="en-US" sz="1600" b="1"/>
                    </a:p>
                  </a:txBody>
                  <a:tcPr anchor="ctr"/>
                </a:tc>
                <a:tc>
                  <a:txBody>
                    <a:bodyPr/>
                    <a:lstStyle/>
                    <a:p>
                      <a:pPr algn="ctr"/>
                      <a:r>
                        <a:rPr lang="en-US" sz="1600" b="1" strike="noStrike"/>
                        <a:t>61</a:t>
                      </a:r>
                    </a:p>
                    <a:p>
                      <a:pPr algn="ctr"/>
                      <a:r>
                        <a:rPr lang="en-US" sz="1600" b="1" strike="noStrike"/>
                        <a:t>48%</a:t>
                      </a:r>
                    </a:p>
                  </a:txBody>
                  <a:tcPr anchor="ctr"/>
                </a:tc>
                <a:tc>
                  <a:txBody>
                    <a:bodyPr/>
                    <a:lstStyle/>
                    <a:p>
                      <a:pPr algn="ctr"/>
                      <a:r>
                        <a:rPr lang="en-US" sz="1600" b="1" strike="noStrike"/>
                        <a:t>46</a:t>
                      </a:r>
                    </a:p>
                    <a:p>
                      <a:pPr algn="ctr"/>
                      <a:r>
                        <a:rPr lang="en-US" sz="1600" b="1" strike="noStrike"/>
                        <a:t>43%</a:t>
                      </a:r>
                    </a:p>
                  </a:txBody>
                  <a:tcPr anchor="ctr"/>
                </a:tc>
                <a:tc>
                  <a:txBody>
                    <a:bodyPr/>
                    <a:lstStyle/>
                    <a:p>
                      <a:pPr algn="ctr"/>
                      <a:r>
                        <a:rPr lang="en-US" sz="1600" b="1" dirty="0"/>
                        <a:t>107</a:t>
                      </a:r>
                    </a:p>
                  </a:txBody>
                  <a:tcPr anchor="ctr"/>
                </a:tc>
                <a:extLst>
                  <a:ext uri="{0D108BD9-81ED-4DB2-BD59-A6C34878D82A}">
                    <a16:rowId xmlns:a16="http://schemas.microsoft.com/office/drawing/2014/main" val="638540027"/>
                  </a:ext>
                </a:extLst>
              </a:tr>
            </a:tbl>
          </a:graphicData>
        </a:graphic>
      </p:graphicFrame>
      <p:graphicFrame>
        <p:nvGraphicFramePr>
          <p:cNvPr id="6" name="Table 5">
            <a:extLst>
              <a:ext uri="{FF2B5EF4-FFF2-40B4-BE49-F238E27FC236}">
                <a16:creationId xmlns:a16="http://schemas.microsoft.com/office/drawing/2014/main" id="{159BCD69-5F93-2732-B8F9-DF4B3965572B}"/>
              </a:ext>
            </a:extLst>
          </p:cNvPr>
          <p:cNvGraphicFramePr>
            <a:graphicFrameLocks noGrp="1"/>
          </p:cNvGraphicFramePr>
          <p:nvPr>
            <p:extLst>
              <p:ext uri="{D42A27DB-BD31-4B8C-83A1-F6EECF244321}">
                <p14:modId xmlns:p14="http://schemas.microsoft.com/office/powerpoint/2010/main" val="2139416360"/>
              </p:ext>
            </p:extLst>
          </p:nvPr>
        </p:nvGraphicFramePr>
        <p:xfrm>
          <a:off x="8243847" y="2235218"/>
          <a:ext cx="3385870" cy="3237802"/>
        </p:xfrm>
        <a:graphic>
          <a:graphicData uri="http://schemas.openxmlformats.org/drawingml/2006/table">
            <a:tbl>
              <a:tblPr firstRow="1" bandRow="1">
                <a:tableStyleId>{5940675A-B579-460E-94D1-54222C63F5DA}</a:tableStyleId>
              </a:tblPr>
              <a:tblGrid>
                <a:gridCol w="288813">
                  <a:extLst>
                    <a:ext uri="{9D8B030D-6E8A-4147-A177-3AD203B41FA5}">
                      <a16:colId xmlns:a16="http://schemas.microsoft.com/office/drawing/2014/main" val="2997840181"/>
                    </a:ext>
                  </a:extLst>
                </a:gridCol>
                <a:gridCol w="751157">
                  <a:extLst>
                    <a:ext uri="{9D8B030D-6E8A-4147-A177-3AD203B41FA5}">
                      <a16:colId xmlns:a16="http://schemas.microsoft.com/office/drawing/2014/main" val="424595022"/>
                    </a:ext>
                  </a:extLst>
                </a:gridCol>
                <a:gridCol w="840775">
                  <a:extLst>
                    <a:ext uri="{9D8B030D-6E8A-4147-A177-3AD203B41FA5}">
                      <a16:colId xmlns:a16="http://schemas.microsoft.com/office/drawing/2014/main" val="3774893902"/>
                    </a:ext>
                  </a:extLst>
                </a:gridCol>
                <a:gridCol w="827950">
                  <a:extLst>
                    <a:ext uri="{9D8B030D-6E8A-4147-A177-3AD203B41FA5}">
                      <a16:colId xmlns:a16="http://schemas.microsoft.com/office/drawing/2014/main" val="2818638303"/>
                    </a:ext>
                  </a:extLst>
                </a:gridCol>
                <a:gridCol w="677175">
                  <a:extLst>
                    <a:ext uri="{9D8B030D-6E8A-4147-A177-3AD203B41FA5}">
                      <a16:colId xmlns:a16="http://schemas.microsoft.com/office/drawing/2014/main" val="296430935"/>
                    </a:ext>
                  </a:extLst>
                </a:gridCol>
              </a:tblGrid>
              <a:tr h="413759">
                <a:tc>
                  <a:txBody>
                    <a:bodyPr/>
                    <a:lstStyle/>
                    <a:p>
                      <a:pPr algn="ctr"/>
                      <a:endParaRPr lang="en-US" sz="1600" dirty="0"/>
                    </a:p>
                  </a:txBody>
                  <a:tcPr anchor="ctr"/>
                </a:tc>
                <a:tc>
                  <a:txBody>
                    <a:bodyPr/>
                    <a:lstStyle/>
                    <a:p>
                      <a:pPr algn="ctr"/>
                      <a:endParaRPr lang="en-US" sz="1600"/>
                    </a:p>
                  </a:txBody>
                  <a:tcPr anchor="ctr"/>
                </a:tc>
                <a:tc gridSpan="2">
                  <a:txBody>
                    <a:bodyPr/>
                    <a:lstStyle/>
                    <a:p>
                      <a:pPr algn="ctr"/>
                      <a:r>
                        <a:rPr lang="en-US" sz="1600" b="1"/>
                        <a:t>OKN-MMIC-STEP</a:t>
                      </a:r>
                    </a:p>
                  </a:txBody>
                  <a:tcPr anchor="ctr"/>
                </a:tc>
                <a:tc hMerge="1">
                  <a:txBody>
                    <a:bodyPr/>
                    <a:lstStyle/>
                    <a:p>
                      <a:endParaRPr lang="en-US"/>
                    </a:p>
                  </a:txBody>
                  <a:tcPr/>
                </a:tc>
                <a:tc>
                  <a:txBody>
                    <a:bodyPr/>
                    <a:lstStyle/>
                    <a:p>
                      <a:pPr algn="ctr"/>
                      <a:endParaRPr lang="en-US" sz="1600"/>
                    </a:p>
                  </a:txBody>
                  <a:tcPr anchor="ctr"/>
                </a:tc>
                <a:extLst>
                  <a:ext uri="{0D108BD9-81ED-4DB2-BD59-A6C34878D82A}">
                    <a16:rowId xmlns:a16="http://schemas.microsoft.com/office/drawing/2014/main" val="799697033"/>
                  </a:ext>
                </a:extLst>
              </a:tr>
              <a:tr h="533925">
                <a:tc>
                  <a:txBody>
                    <a:bodyPr/>
                    <a:lstStyle/>
                    <a:p>
                      <a:pPr algn="ctr"/>
                      <a:endParaRPr lang="en-US" sz="1600"/>
                    </a:p>
                  </a:txBody>
                  <a:tcPr anchor="ctr"/>
                </a:tc>
                <a:tc>
                  <a:txBody>
                    <a:bodyPr/>
                    <a:lstStyle/>
                    <a:p>
                      <a:pPr algn="ctr"/>
                      <a:endParaRPr lang="en-US" sz="1600"/>
                    </a:p>
                  </a:txBody>
                  <a:tcPr anchor="ctr"/>
                </a:tc>
                <a:tc>
                  <a:txBody>
                    <a:bodyPr/>
                    <a:lstStyle/>
                    <a:p>
                      <a:pPr algn="ctr"/>
                      <a:r>
                        <a:rPr lang="en-US" sz="1600" b="1"/>
                        <a:t>Present</a:t>
                      </a:r>
                    </a:p>
                  </a:txBody>
                  <a:tcPr anchor="ctr"/>
                </a:tc>
                <a:tc>
                  <a:txBody>
                    <a:bodyPr/>
                    <a:lstStyle/>
                    <a:p>
                      <a:pPr algn="ctr"/>
                      <a:r>
                        <a:rPr lang="en-US" sz="1600" b="1"/>
                        <a:t>Absent</a:t>
                      </a:r>
                    </a:p>
                  </a:txBody>
                  <a:tcPr anchor="ctr"/>
                </a:tc>
                <a:tc>
                  <a:txBody>
                    <a:bodyPr/>
                    <a:lstStyle/>
                    <a:p>
                      <a:pPr algn="ctr"/>
                      <a:r>
                        <a:rPr lang="en-US" sz="1600" b="1"/>
                        <a:t>Total</a:t>
                      </a:r>
                    </a:p>
                  </a:txBody>
                  <a:tcPr anchor="ctr"/>
                </a:tc>
                <a:extLst>
                  <a:ext uri="{0D108BD9-81ED-4DB2-BD59-A6C34878D82A}">
                    <a16:rowId xmlns:a16="http://schemas.microsoft.com/office/drawing/2014/main" val="3079520751"/>
                  </a:ext>
                </a:extLst>
              </a:tr>
              <a:tr h="847030">
                <a:tc rowSpan="2">
                  <a:txBody>
                    <a:bodyPr/>
                    <a:lstStyle/>
                    <a:p>
                      <a:pPr algn="ctr"/>
                      <a:r>
                        <a:rPr lang="en-US" sz="1600" b="1"/>
                        <a:t>Human</a:t>
                      </a:r>
                    </a:p>
                  </a:txBody>
                  <a:tcPr vert="vert270" anchor="ctr"/>
                </a:tc>
                <a:tc>
                  <a:txBody>
                    <a:bodyPr/>
                    <a:lstStyle/>
                    <a:p>
                      <a:pPr algn="ctr"/>
                      <a:r>
                        <a:rPr lang="en-US" sz="1600" b="1"/>
                        <a:t>Present</a:t>
                      </a:r>
                    </a:p>
                  </a:txBody>
                  <a:tcPr vert="vert270" anchor="ctr"/>
                </a:tc>
                <a:tc>
                  <a:txBody>
                    <a:bodyPr/>
                    <a:lstStyle/>
                    <a:p>
                      <a:pPr algn="ctr"/>
                      <a:r>
                        <a:rPr lang="en-US" sz="1600"/>
                        <a:t>TP</a:t>
                      </a:r>
                    </a:p>
                    <a:p>
                      <a:pPr algn="ctr"/>
                      <a:r>
                        <a:rPr lang="en-US" sz="1600"/>
                        <a:t>63</a:t>
                      </a:r>
                    </a:p>
                    <a:p>
                      <a:pPr algn="ctr"/>
                      <a:r>
                        <a:rPr lang="en-US" sz="1600"/>
                        <a:t>59%</a:t>
                      </a:r>
                    </a:p>
                  </a:txBody>
                  <a:tcPr anchor="ctr"/>
                </a:tc>
                <a:tc>
                  <a:txBody>
                    <a:bodyPr/>
                    <a:lstStyle/>
                    <a:p>
                      <a:pPr algn="ctr"/>
                      <a:r>
                        <a:rPr lang="en-US" sz="1600"/>
                        <a:t>FN</a:t>
                      </a:r>
                    </a:p>
                    <a:p>
                      <a:pPr algn="ctr"/>
                      <a:r>
                        <a:rPr lang="en-US" sz="1600"/>
                        <a:t>6</a:t>
                      </a:r>
                    </a:p>
                    <a:p>
                      <a:pPr algn="ctr"/>
                      <a:r>
                        <a:rPr lang="en-US" sz="1600"/>
                        <a:t>6%</a:t>
                      </a:r>
                    </a:p>
                  </a:txBody>
                  <a:tcPr anchor="ctr"/>
                </a:tc>
                <a:tc>
                  <a:txBody>
                    <a:bodyPr/>
                    <a:lstStyle/>
                    <a:p>
                      <a:pPr algn="ctr"/>
                      <a:r>
                        <a:rPr lang="en-US" sz="1600" b="1"/>
                        <a:t>69</a:t>
                      </a:r>
                    </a:p>
                    <a:p>
                      <a:pPr algn="ctr"/>
                      <a:r>
                        <a:rPr lang="en-US" sz="1600" b="1"/>
                        <a:t>64%</a:t>
                      </a:r>
                    </a:p>
                  </a:txBody>
                  <a:tcPr anchor="ctr"/>
                </a:tc>
                <a:extLst>
                  <a:ext uri="{0D108BD9-81ED-4DB2-BD59-A6C34878D82A}">
                    <a16:rowId xmlns:a16="http://schemas.microsoft.com/office/drawing/2014/main" val="2635440572"/>
                  </a:ext>
                </a:extLst>
              </a:tr>
              <a:tr h="847030">
                <a:tc vMerge="1">
                  <a:txBody>
                    <a:bodyPr/>
                    <a:lstStyle/>
                    <a:p>
                      <a:endParaRPr lang="en-US"/>
                    </a:p>
                  </a:txBody>
                  <a:tcPr/>
                </a:tc>
                <a:tc>
                  <a:txBody>
                    <a:bodyPr/>
                    <a:lstStyle/>
                    <a:p>
                      <a:pPr algn="ctr"/>
                      <a:r>
                        <a:rPr lang="en-US" sz="1600" b="1"/>
                        <a:t>Absent</a:t>
                      </a:r>
                    </a:p>
                  </a:txBody>
                  <a:tcPr vert="vert270" anchor="ctr"/>
                </a:tc>
                <a:tc>
                  <a:txBody>
                    <a:bodyPr/>
                    <a:lstStyle/>
                    <a:p>
                      <a:pPr algn="ctr"/>
                      <a:r>
                        <a:rPr lang="en-US" sz="1600"/>
                        <a:t>FP</a:t>
                      </a:r>
                    </a:p>
                    <a:p>
                      <a:pPr algn="ctr"/>
                      <a:r>
                        <a:rPr lang="en-US" sz="1600"/>
                        <a:t>1</a:t>
                      </a:r>
                    </a:p>
                    <a:p>
                      <a:pPr algn="ctr"/>
                      <a:r>
                        <a:rPr lang="en-US" sz="1600"/>
                        <a:t>1%</a:t>
                      </a:r>
                    </a:p>
                  </a:txBody>
                  <a:tcPr anchor="ctr"/>
                </a:tc>
                <a:tc>
                  <a:txBody>
                    <a:bodyPr/>
                    <a:lstStyle/>
                    <a:p>
                      <a:pPr algn="ctr"/>
                      <a:r>
                        <a:rPr lang="en-US" sz="1600"/>
                        <a:t>TN</a:t>
                      </a:r>
                    </a:p>
                    <a:p>
                      <a:pPr algn="ctr"/>
                      <a:r>
                        <a:rPr lang="en-US" sz="1600"/>
                        <a:t>37</a:t>
                      </a:r>
                    </a:p>
                    <a:p>
                      <a:pPr algn="ctr"/>
                      <a:r>
                        <a:rPr lang="en-US" sz="1600"/>
                        <a:t>35%</a:t>
                      </a:r>
                    </a:p>
                  </a:txBody>
                  <a:tcPr anchor="ctr"/>
                </a:tc>
                <a:tc>
                  <a:txBody>
                    <a:bodyPr/>
                    <a:lstStyle/>
                    <a:p>
                      <a:pPr algn="ctr"/>
                      <a:r>
                        <a:rPr lang="en-US" sz="1600" b="1"/>
                        <a:t>38</a:t>
                      </a:r>
                    </a:p>
                    <a:p>
                      <a:pPr algn="ctr"/>
                      <a:r>
                        <a:rPr lang="en-US" sz="1600" b="1"/>
                        <a:t>36%</a:t>
                      </a:r>
                    </a:p>
                  </a:txBody>
                  <a:tcPr anchor="ctr"/>
                </a:tc>
                <a:extLst>
                  <a:ext uri="{0D108BD9-81ED-4DB2-BD59-A6C34878D82A}">
                    <a16:rowId xmlns:a16="http://schemas.microsoft.com/office/drawing/2014/main" val="842744752"/>
                  </a:ext>
                </a:extLst>
              </a:tr>
              <a:tr h="596058">
                <a:tc>
                  <a:txBody>
                    <a:bodyPr/>
                    <a:lstStyle/>
                    <a:p>
                      <a:pPr algn="ctr"/>
                      <a:endParaRPr lang="en-US" sz="160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a:t>Total</a:t>
                      </a:r>
                    </a:p>
                    <a:p>
                      <a:pPr algn="ctr"/>
                      <a:endParaRPr lang="en-US" sz="1600" b="1"/>
                    </a:p>
                  </a:txBody>
                  <a:tcPr anchor="ctr"/>
                </a:tc>
                <a:tc>
                  <a:txBody>
                    <a:bodyPr/>
                    <a:lstStyle/>
                    <a:p>
                      <a:pPr algn="ctr"/>
                      <a:r>
                        <a:rPr lang="en-US" sz="1600" b="1" strike="noStrike" dirty="0"/>
                        <a:t>64</a:t>
                      </a:r>
                    </a:p>
                    <a:p>
                      <a:pPr algn="ctr"/>
                      <a:r>
                        <a:rPr lang="en-US" sz="1600" b="1" strike="noStrike" dirty="0"/>
                        <a:t>60%</a:t>
                      </a:r>
                    </a:p>
                  </a:txBody>
                  <a:tcPr anchor="ctr"/>
                </a:tc>
                <a:tc>
                  <a:txBody>
                    <a:bodyPr/>
                    <a:lstStyle/>
                    <a:p>
                      <a:pPr algn="ctr"/>
                      <a:r>
                        <a:rPr lang="en-US" sz="1600" b="1" strike="noStrike"/>
                        <a:t>43</a:t>
                      </a:r>
                    </a:p>
                    <a:p>
                      <a:pPr algn="ctr"/>
                      <a:r>
                        <a:rPr lang="en-US" sz="1600" b="1" strike="noStrike"/>
                        <a:t>40%</a:t>
                      </a:r>
                    </a:p>
                  </a:txBody>
                  <a:tcPr anchor="ctr"/>
                </a:tc>
                <a:tc>
                  <a:txBody>
                    <a:bodyPr/>
                    <a:lstStyle/>
                    <a:p>
                      <a:pPr algn="ctr"/>
                      <a:r>
                        <a:rPr lang="en-US" sz="1600" b="1" dirty="0"/>
                        <a:t>107</a:t>
                      </a:r>
                    </a:p>
                  </a:txBody>
                  <a:tcPr anchor="ctr"/>
                </a:tc>
                <a:extLst>
                  <a:ext uri="{0D108BD9-81ED-4DB2-BD59-A6C34878D82A}">
                    <a16:rowId xmlns:a16="http://schemas.microsoft.com/office/drawing/2014/main" val="638540027"/>
                  </a:ext>
                </a:extLst>
              </a:tr>
            </a:tbl>
          </a:graphicData>
        </a:graphic>
      </p:graphicFrame>
      <p:graphicFrame>
        <p:nvGraphicFramePr>
          <p:cNvPr id="8" name="Table 7">
            <a:extLst>
              <a:ext uri="{FF2B5EF4-FFF2-40B4-BE49-F238E27FC236}">
                <a16:creationId xmlns:a16="http://schemas.microsoft.com/office/drawing/2014/main" id="{8525B2FF-3EBD-4621-A4C0-2694EBEC7B00}"/>
              </a:ext>
            </a:extLst>
          </p:cNvPr>
          <p:cNvGraphicFramePr>
            <a:graphicFrameLocks noGrp="1"/>
          </p:cNvGraphicFramePr>
          <p:nvPr>
            <p:extLst>
              <p:ext uri="{D42A27DB-BD31-4B8C-83A1-F6EECF244321}">
                <p14:modId xmlns:p14="http://schemas.microsoft.com/office/powerpoint/2010/main" val="1978596452"/>
              </p:ext>
            </p:extLst>
          </p:nvPr>
        </p:nvGraphicFramePr>
        <p:xfrm>
          <a:off x="452063" y="2235219"/>
          <a:ext cx="3583383" cy="3237801"/>
        </p:xfrm>
        <a:graphic>
          <a:graphicData uri="http://schemas.openxmlformats.org/drawingml/2006/table">
            <a:tbl>
              <a:tblPr firstRow="1" bandRow="1">
                <a:tableStyleId>{5940675A-B579-460E-94D1-54222C63F5DA}</a:tableStyleId>
              </a:tblPr>
              <a:tblGrid>
                <a:gridCol w="213260">
                  <a:extLst>
                    <a:ext uri="{9D8B030D-6E8A-4147-A177-3AD203B41FA5}">
                      <a16:colId xmlns:a16="http://schemas.microsoft.com/office/drawing/2014/main" val="2997840181"/>
                    </a:ext>
                  </a:extLst>
                </a:gridCol>
                <a:gridCol w="743698">
                  <a:extLst>
                    <a:ext uri="{9D8B030D-6E8A-4147-A177-3AD203B41FA5}">
                      <a16:colId xmlns:a16="http://schemas.microsoft.com/office/drawing/2014/main" val="424595022"/>
                    </a:ext>
                  </a:extLst>
                </a:gridCol>
                <a:gridCol w="973715">
                  <a:extLst>
                    <a:ext uri="{9D8B030D-6E8A-4147-A177-3AD203B41FA5}">
                      <a16:colId xmlns:a16="http://schemas.microsoft.com/office/drawing/2014/main" val="3774893902"/>
                    </a:ext>
                  </a:extLst>
                </a:gridCol>
                <a:gridCol w="939736">
                  <a:extLst>
                    <a:ext uri="{9D8B030D-6E8A-4147-A177-3AD203B41FA5}">
                      <a16:colId xmlns:a16="http://schemas.microsoft.com/office/drawing/2014/main" val="2818638303"/>
                    </a:ext>
                  </a:extLst>
                </a:gridCol>
                <a:gridCol w="712974">
                  <a:extLst>
                    <a:ext uri="{9D8B030D-6E8A-4147-A177-3AD203B41FA5}">
                      <a16:colId xmlns:a16="http://schemas.microsoft.com/office/drawing/2014/main" val="296430935"/>
                    </a:ext>
                  </a:extLst>
                </a:gridCol>
              </a:tblGrid>
              <a:tr h="339397">
                <a:tc>
                  <a:txBody>
                    <a:bodyPr/>
                    <a:lstStyle/>
                    <a:p>
                      <a:pPr algn="ctr"/>
                      <a:endParaRPr lang="en-US" sz="1600"/>
                    </a:p>
                  </a:txBody>
                  <a:tcPr anchor="ctr"/>
                </a:tc>
                <a:tc>
                  <a:txBody>
                    <a:bodyPr/>
                    <a:lstStyle/>
                    <a:p>
                      <a:pPr algn="ctr"/>
                      <a:endParaRPr lang="en-US" sz="1600"/>
                    </a:p>
                  </a:txBody>
                  <a:tcPr anchor="ctr"/>
                </a:tc>
                <a:tc gridSpan="2">
                  <a:txBody>
                    <a:bodyPr/>
                    <a:lstStyle/>
                    <a:p>
                      <a:pPr algn="ctr"/>
                      <a:r>
                        <a:rPr lang="en-US" sz="1600" b="1"/>
                        <a:t>OKN-G</a:t>
                      </a:r>
                    </a:p>
                  </a:txBody>
                  <a:tcPr anchor="ctr"/>
                </a:tc>
                <a:tc hMerge="1">
                  <a:txBody>
                    <a:bodyPr/>
                    <a:lstStyle/>
                    <a:p>
                      <a:endParaRPr lang="en-US"/>
                    </a:p>
                  </a:txBody>
                  <a:tcPr/>
                </a:tc>
                <a:tc>
                  <a:txBody>
                    <a:bodyPr/>
                    <a:lstStyle/>
                    <a:p>
                      <a:pPr algn="ctr"/>
                      <a:endParaRPr lang="en-US" sz="1600"/>
                    </a:p>
                  </a:txBody>
                  <a:tcPr anchor="ctr"/>
                </a:tc>
                <a:extLst>
                  <a:ext uri="{0D108BD9-81ED-4DB2-BD59-A6C34878D82A}">
                    <a16:rowId xmlns:a16="http://schemas.microsoft.com/office/drawing/2014/main" val="799697033"/>
                  </a:ext>
                </a:extLst>
              </a:tr>
              <a:tr h="616138">
                <a:tc>
                  <a:txBody>
                    <a:bodyPr/>
                    <a:lstStyle/>
                    <a:p>
                      <a:pPr algn="ctr"/>
                      <a:endParaRPr lang="en-US" sz="1600"/>
                    </a:p>
                  </a:txBody>
                  <a:tcPr anchor="ctr"/>
                </a:tc>
                <a:tc>
                  <a:txBody>
                    <a:bodyPr/>
                    <a:lstStyle/>
                    <a:p>
                      <a:pPr algn="ctr"/>
                      <a:endParaRPr lang="en-US" sz="1600"/>
                    </a:p>
                  </a:txBody>
                  <a:tcPr anchor="ctr"/>
                </a:tc>
                <a:tc>
                  <a:txBody>
                    <a:bodyPr/>
                    <a:lstStyle/>
                    <a:p>
                      <a:pPr algn="ctr"/>
                      <a:r>
                        <a:rPr lang="en-US" sz="1600" b="1"/>
                        <a:t>Present</a:t>
                      </a:r>
                    </a:p>
                  </a:txBody>
                  <a:tcPr anchor="ctr"/>
                </a:tc>
                <a:tc>
                  <a:txBody>
                    <a:bodyPr/>
                    <a:lstStyle/>
                    <a:p>
                      <a:pPr algn="ctr"/>
                      <a:r>
                        <a:rPr lang="en-US" sz="1600" b="1"/>
                        <a:t>Absent</a:t>
                      </a:r>
                    </a:p>
                  </a:txBody>
                  <a:tcPr anchor="ctr"/>
                </a:tc>
                <a:tc>
                  <a:txBody>
                    <a:bodyPr/>
                    <a:lstStyle/>
                    <a:p>
                      <a:pPr algn="ctr"/>
                      <a:r>
                        <a:rPr lang="en-US" sz="1600" b="1"/>
                        <a:t>Total</a:t>
                      </a:r>
                    </a:p>
                  </a:txBody>
                  <a:tcPr anchor="ctr"/>
                </a:tc>
                <a:extLst>
                  <a:ext uri="{0D108BD9-81ED-4DB2-BD59-A6C34878D82A}">
                    <a16:rowId xmlns:a16="http://schemas.microsoft.com/office/drawing/2014/main" val="3079520751"/>
                  </a:ext>
                </a:extLst>
              </a:tr>
              <a:tr h="833064">
                <a:tc rowSpan="2">
                  <a:txBody>
                    <a:bodyPr/>
                    <a:lstStyle/>
                    <a:p>
                      <a:pPr algn="ctr"/>
                      <a:r>
                        <a:rPr lang="en-US" sz="1600" b="1"/>
                        <a:t>Human</a:t>
                      </a:r>
                    </a:p>
                  </a:txBody>
                  <a:tcPr vert="vert270" anchor="ctr"/>
                </a:tc>
                <a:tc>
                  <a:txBody>
                    <a:bodyPr/>
                    <a:lstStyle/>
                    <a:p>
                      <a:pPr algn="ctr"/>
                      <a:r>
                        <a:rPr lang="en-US" sz="1600" b="1"/>
                        <a:t>Present</a:t>
                      </a:r>
                    </a:p>
                  </a:txBody>
                  <a:tcPr vert="vert270" anchor="ctr"/>
                </a:tc>
                <a:tc>
                  <a:txBody>
                    <a:bodyPr/>
                    <a:lstStyle/>
                    <a:p>
                      <a:pPr algn="ctr"/>
                      <a:r>
                        <a:rPr lang="en-US" sz="1600"/>
                        <a:t>TP</a:t>
                      </a:r>
                    </a:p>
                    <a:p>
                      <a:pPr algn="ctr"/>
                      <a:r>
                        <a:rPr lang="en-US" sz="1600"/>
                        <a:t>50</a:t>
                      </a:r>
                    </a:p>
                    <a:p>
                      <a:pPr algn="ctr"/>
                      <a:r>
                        <a:rPr lang="en-US" sz="1600"/>
                        <a:t>47%</a:t>
                      </a:r>
                    </a:p>
                  </a:txBody>
                  <a:tcPr anchor="ctr"/>
                </a:tc>
                <a:tc>
                  <a:txBody>
                    <a:bodyPr/>
                    <a:lstStyle/>
                    <a:p>
                      <a:pPr algn="ctr"/>
                      <a:r>
                        <a:rPr lang="en-US" sz="1600"/>
                        <a:t>FN</a:t>
                      </a:r>
                    </a:p>
                    <a:p>
                      <a:pPr algn="ctr"/>
                      <a:r>
                        <a:rPr lang="en-US" sz="1600"/>
                        <a:t>19</a:t>
                      </a:r>
                    </a:p>
                    <a:p>
                      <a:pPr algn="ctr"/>
                      <a:r>
                        <a:rPr lang="en-US" sz="1600"/>
                        <a:t>18%</a:t>
                      </a:r>
                    </a:p>
                  </a:txBody>
                  <a:tcPr anchor="ctr"/>
                </a:tc>
                <a:tc>
                  <a:txBody>
                    <a:bodyPr/>
                    <a:lstStyle/>
                    <a:p>
                      <a:pPr algn="ctr"/>
                      <a:r>
                        <a:rPr lang="en-US" sz="1600" b="1"/>
                        <a:t>69</a:t>
                      </a:r>
                    </a:p>
                    <a:p>
                      <a:pPr algn="ctr"/>
                      <a:r>
                        <a:rPr lang="en-US" sz="1600" b="1"/>
                        <a:t>64%</a:t>
                      </a:r>
                    </a:p>
                  </a:txBody>
                  <a:tcPr anchor="ctr"/>
                </a:tc>
                <a:extLst>
                  <a:ext uri="{0D108BD9-81ED-4DB2-BD59-A6C34878D82A}">
                    <a16:rowId xmlns:a16="http://schemas.microsoft.com/office/drawing/2014/main" val="2635440572"/>
                  </a:ext>
                </a:extLst>
              </a:tr>
              <a:tr h="833064">
                <a:tc vMerge="1">
                  <a:txBody>
                    <a:bodyPr/>
                    <a:lstStyle/>
                    <a:p>
                      <a:endParaRPr lang="en-US"/>
                    </a:p>
                  </a:txBody>
                  <a:tcPr/>
                </a:tc>
                <a:tc>
                  <a:txBody>
                    <a:bodyPr/>
                    <a:lstStyle/>
                    <a:p>
                      <a:pPr algn="ctr"/>
                      <a:r>
                        <a:rPr lang="en-US" sz="1600" b="1"/>
                        <a:t>Absent</a:t>
                      </a:r>
                    </a:p>
                  </a:txBody>
                  <a:tcPr vert="vert270" anchor="ctr"/>
                </a:tc>
                <a:tc>
                  <a:txBody>
                    <a:bodyPr/>
                    <a:lstStyle/>
                    <a:p>
                      <a:pPr algn="ctr"/>
                      <a:r>
                        <a:rPr lang="en-US" sz="1600"/>
                        <a:t>FP</a:t>
                      </a:r>
                    </a:p>
                    <a:p>
                      <a:pPr algn="ctr"/>
                      <a:r>
                        <a:rPr lang="en-US" sz="1600"/>
                        <a:t>1</a:t>
                      </a:r>
                    </a:p>
                    <a:p>
                      <a:pPr algn="ctr"/>
                      <a:r>
                        <a:rPr lang="en-US" sz="1600"/>
                        <a:t>1%</a:t>
                      </a:r>
                    </a:p>
                  </a:txBody>
                  <a:tcPr anchor="ctr"/>
                </a:tc>
                <a:tc>
                  <a:txBody>
                    <a:bodyPr/>
                    <a:lstStyle/>
                    <a:p>
                      <a:pPr algn="ctr"/>
                      <a:r>
                        <a:rPr lang="en-US" sz="1600"/>
                        <a:t>TN</a:t>
                      </a:r>
                    </a:p>
                    <a:p>
                      <a:pPr algn="ctr"/>
                      <a:r>
                        <a:rPr lang="en-US" sz="1600"/>
                        <a:t>37</a:t>
                      </a:r>
                    </a:p>
                    <a:p>
                      <a:pPr algn="ctr"/>
                      <a:r>
                        <a:rPr lang="en-US" sz="1600"/>
                        <a:t>36%</a:t>
                      </a:r>
                    </a:p>
                  </a:txBody>
                  <a:tcPr anchor="ctr"/>
                </a:tc>
                <a:tc>
                  <a:txBody>
                    <a:bodyPr/>
                    <a:lstStyle/>
                    <a:p>
                      <a:pPr algn="ctr"/>
                      <a:r>
                        <a:rPr lang="en-US" sz="1600" b="1"/>
                        <a:t>38</a:t>
                      </a:r>
                    </a:p>
                    <a:p>
                      <a:pPr algn="ctr"/>
                      <a:r>
                        <a:rPr lang="en-US" sz="1600" b="1"/>
                        <a:t>36%</a:t>
                      </a:r>
                    </a:p>
                  </a:txBody>
                  <a:tcPr anchor="ctr"/>
                </a:tc>
                <a:extLst>
                  <a:ext uri="{0D108BD9-81ED-4DB2-BD59-A6C34878D82A}">
                    <a16:rowId xmlns:a16="http://schemas.microsoft.com/office/drawing/2014/main" val="842744752"/>
                  </a:ext>
                </a:extLst>
              </a:tr>
              <a:tr h="616138">
                <a:tc>
                  <a:txBody>
                    <a:bodyPr/>
                    <a:lstStyle/>
                    <a:p>
                      <a:pPr algn="ctr"/>
                      <a:endParaRPr lang="en-US" sz="160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dirty="0"/>
                        <a:t>Total</a:t>
                      </a:r>
                    </a:p>
                    <a:p>
                      <a:pPr algn="ctr"/>
                      <a:endParaRPr lang="en-US" sz="1600" b="1" dirty="0"/>
                    </a:p>
                  </a:txBody>
                  <a:tcPr anchor="ctr"/>
                </a:tc>
                <a:tc>
                  <a:txBody>
                    <a:bodyPr/>
                    <a:lstStyle/>
                    <a:p>
                      <a:pPr algn="ctr"/>
                      <a:r>
                        <a:rPr lang="en-US" sz="1600" b="1" strike="noStrike"/>
                        <a:t>51</a:t>
                      </a:r>
                    </a:p>
                    <a:p>
                      <a:pPr algn="ctr"/>
                      <a:r>
                        <a:rPr lang="en-US" sz="1600" b="1" strike="noStrike"/>
                        <a:t>48%</a:t>
                      </a:r>
                    </a:p>
                  </a:txBody>
                  <a:tcPr anchor="ctr"/>
                </a:tc>
                <a:tc>
                  <a:txBody>
                    <a:bodyPr/>
                    <a:lstStyle/>
                    <a:p>
                      <a:pPr algn="ctr"/>
                      <a:r>
                        <a:rPr lang="en-US" sz="1600" b="1" strike="noStrike" dirty="0"/>
                        <a:t>56</a:t>
                      </a:r>
                    </a:p>
                    <a:p>
                      <a:pPr algn="ctr"/>
                      <a:r>
                        <a:rPr lang="en-US" sz="1600" b="1" strike="noStrike" dirty="0"/>
                        <a:t>52%</a:t>
                      </a:r>
                    </a:p>
                  </a:txBody>
                  <a:tcPr anchor="ctr"/>
                </a:tc>
                <a:tc>
                  <a:txBody>
                    <a:bodyPr/>
                    <a:lstStyle/>
                    <a:p>
                      <a:pPr algn="ctr"/>
                      <a:r>
                        <a:rPr lang="en-US" sz="1600" b="1" dirty="0"/>
                        <a:t>107</a:t>
                      </a:r>
                    </a:p>
                  </a:txBody>
                  <a:tcPr anchor="ctr"/>
                </a:tc>
                <a:extLst>
                  <a:ext uri="{0D108BD9-81ED-4DB2-BD59-A6C34878D82A}">
                    <a16:rowId xmlns:a16="http://schemas.microsoft.com/office/drawing/2014/main" val="638540027"/>
                  </a:ext>
                </a:extLst>
              </a:tr>
            </a:tbl>
          </a:graphicData>
        </a:graphic>
      </p:graphicFrame>
      <p:sp>
        <p:nvSpPr>
          <p:cNvPr id="9" name="TextBox 8">
            <a:extLst>
              <a:ext uri="{FF2B5EF4-FFF2-40B4-BE49-F238E27FC236}">
                <a16:creationId xmlns:a16="http://schemas.microsoft.com/office/drawing/2014/main" id="{75E0D879-0504-998E-17D2-9AA9D7C2ACE4}"/>
              </a:ext>
            </a:extLst>
          </p:cNvPr>
          <p:cNvSpPr txBox="1"/>
          <p:nvPr/>
        </p:nvSpPr>
        <p:spPr>
          <a:xfrm>
            <a:off x="2404997" y="5824603"/>
            <a:ext cx="436338" cy="369332"/>
          </a:xfrm>
          <a:prstGeom prst="rect">
            <a:avLst/>
          </a:prstGeom>
          <a:noFill/>
        </p:spPr>
        <p:txBody>
          <a:bodyPr wrap="none" rtlCol="0">
            <a:spAutoFit/>
          </a:bodyPr>
          <a:lstStyle/>
          <a:p>
            <a:r>
              <a:rPr lang="en-US"/>
              <a:t>(a)</a:t>
            </a:r>
          </a:p>
        </p:txBody>
      </p:sp>
      <p:sp>
        <p:nvSpPr>
          <p:cNvPr id="10" name="TextBox 9">
            <a:extLst>
              <a:ext uri="{FF2B5EF4-FFF2-40B4-BE49-F238E27FC236}">
                <a16:creationId xmlns:a16="http://schemas.microsoft.com/office/drawing/2014/main" id="{AABC891E-3151-541F-3A93-58D4CF4AC9D6}"/>
              </a:ext>
            </a:extLst>
          </p:cNvPr>
          <p:cNvSpPr txBox="1"/>
          <p:nvPr/>
        </p:nvSpPr>
        <p:spPr>
          <a:xfrm>
            <a:off x="6096000" y="5824603"/>
            <a:ext cx="447558" cy="369332"/>
          </a:xfrm>
          <a:prstGeom prst="rect">
            <a:avLst/>
          </a:prstGeom>
          <a:noFill/>
        </p:spPr>
        <p:txBody>
          <a:bodyPr wrap="none" rtlCol="0">
            <a:spAutoFit/>
          </a:bodyPr>
          <a:lstStyle/>
          <a:p>
            <a:r>
              <a:rPr lang="en-US"/>
              <a:t>(b)</a:t>
            </a:r>
          </a:p>
        </p:txBody>
      </p:sp>
      <p:sp>
        <p:nvSpPr>
          <p:cNvPr id="11" name="TextBox 10">
            <a:extLst>
              <a:ext uri="{FF2B5EF4-FFF2-40B4-BE49-F238E27FC236}">
                <a16:creationId xmlns:a16="http://schemas.microsoft.com/office/drawing/2014/main" id="{2C94B258-5547-C4A4-4BF8-2320CA0F7C3C}"/>
              </a:ext>
            </a:extLst>
          </p:cNvPr>
          <p:cNvSpPr txBox="1"/>
          <p:nvPr/>
        </p:nvSpPr>
        <p:spPr>
          <a:xfrm>
            <a:off x="10018976" y="5824603"/>
            <a:ext cx="423514" cy="369332"/>
          </a:xfrm>
          <a:prstGeom prst="rect">
            <a:avLst/>
          </a:prstGeom>
          <a:noFill/>
        </p:spPr>
        <p:txBody>
          <a:bodyPr wrap="none" rtlCol="0">
            <a:spAutoFit/>
          </a:bodyPr>
          <a:lstStyle/>
          <a:p>
            <a:r>
              <a:rPr lang="en-US"/>
              <a:t>(c)</a:t>
            </a:r>
          </a:p>
        </p:txBody>
      </p:sp>
    </p:spTree>
    <p:extLst>
      <p:ext uri="{BB962C8B-B14F-4D97-AF65-F5344CB8AC3E}">
        <p14:creationId xmlns:p14="http://schemas.microsoft.com/office/powerpoint/2010/main" val="25533659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D69BCA-C901-3311-774A-A613A7BE9921}"/>
            </a:ext>
          </a:extLst>
        </p:cNvPr>
        <p:cNvGrpSpPr/>
        <p:nvPr/>
      </p:nvGrpSpPr>
      <p:grpSpPr>
        <a:xfrm>
          <a:off x="0" y="0"/>
          <a:ext cx="0" cy="0"/>
          <a:chOff x="0" y="0"/>
          <a:chExt cx="0" cy="0"/>
        </a:xfrm>
      </p:grpSpPr>
      <p:graphicFrame>
        <p:nvGraphicFramePr>
          <p:cNvPr id="8" name="Table 7">
            <a:extLst>
              <a:ext uri="{FF2B5EF4-FFF2-40B4-BE49-F238E27FC236}">
                <a16:creationId xmlns:a16="http://schemas.microsoft.com/office/drawing/2014/main" id="{4406AC12-9832-AE03-386C-54BE139E2D5D}"/>
              </a:ext>
            </a:extLst>
          </p:cNvPr>
          <p:cNvGraphicFramePr>
            <a:graphicFrameLocks noGrp="1"/>
          </p:cNvGraphicFramePr>
          <p:nvPr>
            <p:extLst>
              <p:ext uri="{D42A27DB-BD31-4B8C-83A1-F6EECF244321}">
                <p14:modId xmlns:p14="http://schemas.microsoft.com/office/powerpoint/2010/main" val="3908028930"/>
              </p:ext>
            </p:extLst>
          </p:nvPr>
        </p:nvGraphicFramePr>
        <p:xfrm>
          <a:off x="3559745" y="756278"/>
          <a:ext cx="4721226" cy="4432171"/>
        </p:xfrm>
        <a:graphic>
          <a:graphicData uri="http://schemas.openxmlformats.org/drawingml/2006/table">
            <a:tbl>
              <a:tblPr firstRow="1" bandRow="1">
                <a:tableStyleId>{5940675A-B579-460E-94D1-54222C63F5DA}</a:tableStyleId>
              </a:tblPr>
              <a:tblGrid>
                <a:gridCol w="280977">
                  <a:extLst>
                    <a:ext uri="{9D8B030D-6E8A-4147-A177-3AD203B41FA5}">
                      <a16:colId xmlns:a16="http://schemas.microsoft.com/office/drawing/2014/main" val="2997840181"/>
                    </a:ext>
                  </a:extLst>
                </a:gridCol>
                <a:gridCol w="979847">
                  <a:extLst>
                    <a:ext uri="{9D8B030D-6E8A-4147-A177-3AD203B41FA5}">
                      <a16:colId xmlns:a16="http://schemas.microsoft.com/office/drawing/2014/main" val="424595022"/>
                    </a:ext>
                  </a:extLst>
                </a:gridCol>
                <a:gridCol w="1282902">
                  <a:extLst>
                    <a:ext uri="{9D8B030D-6E8A-4147-A177-3AD203B41FA5}">
                      <a16:colId xmlns:a16="http://schemas.microsoft.com/office/drawing/2014/main" val="3774893902"/>
                    </a:ext>
                  </a:extLst>
                </a:gridCol>
                <a:gridCol w="1238133">
                  <a:extLst>
                    <a:ext uri="{9D8B030D-6E8A-4147-A177-3AD203B41FA5}">
                      <a16:colId xmlns:a16="http://schemas.microsoft.com/office/drawing/2014/main" val="2818638303"/>
                    </a:ext>
                  </a:extLst>
                </a:gridCol>
                <a:gridCol w="939367">
                  <a:extLst>
                    <a:ext uri="{9D8B030D-6E8A-4147-A177-3AD203B41FA5}">
                      <a16:colId xmlns:a16="http://schemas.microsoft.com/office/drawing/2014/main" val="296430935"/>
                    </a:ext>
                  </a:extLst>
                </a:gridCol>
              </a:tblGrid>
              <a:tr h="464595">
                <a:tc>
                  <a:txBody>
                    <a:bodyPr/>
                    <a:lstStyle/>
                    <a:p>
                      <a:pPr algn="ctr"/>
                      <a:endParaRPr lang="en-US" sz="2000" dirty="0"/>
                    </a:p>
                  </a:txBody>
                  <a:tcPr anchor="ctr"/>
                </a:tc>
                <a:tc>
                  <a:txBody>
                    <a:bodyPr/>
                    <a:lstStyle/>
                    <a:p>
                      <a:pPr algn="ctr"/>
                      <a:endParaRPr lang="en-US" sz="2000"/>
                    </a:p>
                  </a:txBody>
                  <a:tcPr anchor="ctr"/>
                </a:tc>
                <a:tc gridSpan="2">
                  <a:txBody>
                    <a:bodyPr/>
                    <a:lstStyle/>
                    <a:p>
                      <a:pPr algn="ctr"/>
                      <a:r>
                        <a:rPr lang="en-US" sz="2000" b="1" dirty="0"/>
                        <a:t>OKN-G</a:t>
                      </a:r>
                    </a:p>
                  </a:txBody>
                  <a:tcPr anchor="ctr"/>
                </a:tc>
                <a:tc hMerge="1">
                  <a:txBody>
                    <a:bodyPr/>
                    <a:lstStyle/>
                    <a:p>
                      <a:endParaRPr lang="en-US"/>
                    </a:p>
                  </a:txBody>
                  <a:tcPr/>
                </a:tc>
                <a:tc>
                  <a:txBody>
                    <a:bodyPr/>
                    <a:lstStyle/>
                    <a:p>
                      <a:pPr algn="ctr"/>
                      <a:endParaRPr lang="en-US" sz="2000"/>
                    </a:p>
                  </a:txBody>
                  <a:tcPr anchor="ctr"/>
                </a:tc>
                <a:extLst>
                  <a:ext uri="{0D108BD9-81ED-4DB2-BD59-A6C34878D82A}">
                    <a16:rowId xmlns:a16="http://schemas.microsoft.com/office/drawing/2014/main" val="799697033"/>
                  </a:ext>
                </a:extLst>
              </a:tr>
              <a:tr h="843421">
                <a:tc>
                  <a:txBody>
                    <a:bodyPr/>
                    <a:lstStyle/>
                    <a:p>
                      <a:pPr algn="ctr"/>
                      <a:endParaRPr lang="en-US" sz="2000"/>
                    </a:p>
                  </a:txBody>
                  <a:tcPr anchor="ctr"/>
                </a:tc>
                <a:tc>
                  <a:txBody>
                    <a:bodyPr/>
                    <a:lstStyle/>
                    <a:p>
                      <a:pPr algn="ctr"/>
                      <a:endParaRPr lang="en-US" sz="2000"/>
                    </a:p>
                  </a:txBody>
                  <a:tcPr anchor="ctr"/>
                </a:tc>
                <a:tc>
                  <a:txBody>
                    <a:bodyPr/>
                    <a:lstStyle/>
                    <a:p>
                      <a:pPr algn="ctr"/>
                      <a:r>
                        <a:rPr lang="en-US" sz="2000" b="1"/>
                        <a:t>Present</a:t>
                      </a:r>
                    </a:p>
                  </a:txBody>
                  <a:tcPr anchor="ctr"/>
                </a:tc>
                <a:tc>
                  <a:txBody>
                    <a:bodyPr/>
                    <a:lstStyle/>
                    <a:p>
                      <a:pPr algn="ctr"/>
                      <a:r>
                        <a:rPr lang="en-US" sz="2000" b="1"/>
                        <a:t>Absent</a:t>
                      </a:r>
                    </a:p>
                  </a:txBody>
                  <a:tcPr anchor="ctr"/>
                </a:tc>
                <a:tc>
                  <a:txBody>
                    <a:bodyPr/>
                    <a:lstStyle/>
                    <a:p>
                      <a:pPr algn="ctr"/>
                      <a:r>
                        <a:rPr lang="en-US" sz="2000" b="1"/>
                        <a:t>Total</a:t>
                      </a:r>
                    </a:p>
                  </a:txBody>
                  <a:tcPr anchor="ctr"/>
                </a:tc>
                <a:extLst>
                  <a:ext uri="{0D108BD9-81ED-4DB2-BD59-A6C34878D82A}">
                    <a16:rowId xmlns:a16="http://schemas.microsoft.com/office/drawing/2014/main" val="3079520751"/>
                  </a:ext>
                </a:extLst>
              </a:tr>
              <a:tr h="1140367">
                <a:tc rowSpan="2">
                  <a:txBody>
                    <a:bodyPr/>
                    <a:lstStyle/>
                    <a:p>
                      <a:pPr algn="ctr"/>
                      <a:r>
                        <a:rPr lang="en-US" sz="2000" b="1"/>
                        <a:t>Human</a:t>
                      </a:r>
                    </a:p>
                  </a:txBody>
                  <a:tcPr vert="vert270" anchor="ctr"/>
                </a:tc>
                <a:tc>
                  <a:txBody>
                    <a:bodyPr/>
                    <a:lstStyle/>
                    <a:p>
                      <a:pPr algn="ctr"/>
                      <a:r>
                        <a:rPr lang="en-US" sz="2000" b="1"/>
                        <a:t>Present</a:t>
                      </a:r>
                    </a:p>
                  </a:txBody>
                  <a:tcPr vert="vert270" anchor="ctr"/>
                </a:tc>
                <a:tc>
                  <a:txBody>
                    <a:bodyPr/>
                    <a:lstStyle/>
                    <a:p>
                      <a:pPr algn="ctr"/>
                      <a:r>
                        <a:rPr lang="en-US" sz="2000"/>
                        <a:t>TP</a:t>
                      </a:r>
                    </a:p>
                    <a:p>
                      <a:pPr algn="ctr"/>
                      <a:r>
                        <a:rPr lang="en-US" sz="2000"/>
                        <a:t>50</a:t>
                      </a:r>
                    </a:p>
                    <a:p>
                      <a:pPr algn="ctr"/>
                      <a:r>
                        <a:rPr lang="en-US" sz="2000"/>
                        <a:t>47%</a:t>
                      </a:r>
                    </a:p>
                  </a:txBody>
                  <a:tcPr anchor="ctr"/>
                </a:tc>
                <a:tc>
                  <a:txBody>
                    <a:bodyPr/>
                    <a:lstStyle/>
                    <a:p>
                      <a:pPr algn="ctr"/>
                      <a:r>
                        <a:rPr lang="en-US" sz="2000"/>
                        <a:t>FN</a:t>
                      </a:r>
                    </a:p>
                    <a:p>
                      <a:pPr algn="ctr"/>
                      <a:r>
                        <a:rPr lang="en-US" sz="2000"/>
                        <a:t>19</a:t>
                      </a:r>
                    </a:p>
                    <a:p>
                      <a:pPr algn="ctr"/>
                      <a:r>
                        <a:rPr lang="en-US" sz="2000"/>
                        <a:t>18%</a:t>
                      </a:r>
                    </a:p>
                  </a:txBody>
                  <a:tcPr anchor="ctr"/>
                </a:tc>
                <a:tc>
                  <a:txBody>
                    <a:bodyPr/>
                    <a:lstStyle/>
                    <a:p>
                      <a:pPr algn="ctr"/>
                      <a:r>
                        <a:rPr lang="en-US" sz="2000" b="1"/>
                        <a:t>69</a:t>
                      </a:r>
                    </a:p>
                    <a:p>
                      <a:pPr algn="ctr"/>
                      <a:r>
                        <a:rPr lang="en-US" sz="2000" b="1"/>
                        <a:t>64%</a:t>
                      </a:r>
                    </a:p>
                  </a:txBody>
                  <a:tcPr anchor="ctr"/>
                </a:tc>
                <a:extLst>
                  <a:ext uri="{0D108BD9-81ED-4DB2-BD59-A6C34878D82A}">
                    <a16:rowId xmlns:a16="http://schemas.microsoft.com/office/drawing/2014/main" val="2635440572"/>
                  </a:ext>
                </a:extLst>
              </a:tr>
              <a:tr h="1140367">
                <a:tc vMerge="1">
                  <a:txBody>
                    <a:bodyPr/>
                    <a:lstStyle/>
                    <a:p>
                      <a:endParaRPr lang="en-US"/>
                    </a:p>
                  </a:txBody>
                  <a:tcPr/>
                </a:tc>
                <a:tc>
                  <a:txBody>
                    <a:bodyPr/>
                    <a:lstStyle/>
                    <a:p>
                      <a:pPr algn="ctr"/>
                      <a:r>
                        <a:rPr lang="en-US" sz="2000" b="1"/>
                        <a:t>Absent</a:t>
                      </a:r>
                    </a:p>
                  </a:txBody>
                  <a:tcPr vert="vert270" anchor="ctr"/>
                </a:tc>
                <a:tc>
                  <a:txBody>
                    <a:bodyPr/>
                    <a:lstStyle/>
                    <a:p>
                      <a:pPr algn="ctr"/>
                      <a:r>
                        <a:rPr lang="en-US" sz="2000"/>
                        <a:t>FP</a:t>
                      </a:r>
                    </a:p>
                    <a:p>
                      <a:pPr algn="ctr"/>
                      <a:r>
                        <a:rPr lang="en-US" sz="2000"/>
                        <a:t>1</a:t>
                      </a:r>
                    </a:p>
                    <a:p>
                      <a:pPr algn="ctr"/>
                      <a:r>
                        <a:rPr lang="en-US" sz="2000"/>
                        <a:t>1%</a:t>
                      </a:r>
                    </a:p>
                  </a:txBody>
                  <a:tcPr anchor="ctr"/>
                </a:tc>
                <a:tc>
                  <a:txBody>
                    <a:bodyPr/>
                    <a:lstStyle/>
                    <a:p>
                      <a:pPr algn="ctr"/>
                      <a:r>
                        <a:rPr lang="en-US" sz="2000"/>
                        <a:t>TN</a:t>
                      </a:r>
                    </a:p>
                    <a:p>
                      <a:pPr algn="ctr"/>
                      <a:r>
                        <a:rPr lang="en-US" sz="2000"/>
                        <a:t>37</a:t>
                      </a:r>
                    </a:p>
                    <a:p>
                      <a:pPr algn="ctr"/>
                      <a:r>
                        <a:rPr lang="en-US" sz="2000"/>
                        <a:t>36%</a:t>
                      </a:r>
                    </a:p>
                  </a:txBody>
                  <a:tcPr anchor="ctr"/>
                </a:tc>
                <a:tc>
                  <a:txBody>
                    <a:bodyPr/>
                    <a:lstStyle/>
                    <a:p>
                      <a:pPr algn="ctr"/>
                      <a:r>
                        <a:rPr lang="en-US" sz="2000" b="1"/>
                        <a:t>38</a:t>
                      </a:r>
                    </a:p>
                    <a:p>
                      <a:pPr algn="ctr"/>
                      <a:r>
                        <a:rPr lang="en-US" sz="2000" b="1"/>
                        <a:t>36%</a:t>
                      </a:r>
                    </a:p>
                  </a:txBody>
                  <a:tcPr anchor="ctr"/>
                </a:tc>
                <a:extLst>
                  <a:ext uri="{0D108BD9-81ED-4DB2-BD59-A6C34878D82A}">
                    <a16:rowId xmlns:a16="http://schemas.microsoft.com/office/drawing/2014/main" val="842744752"/>
                  </a:ext>
                </a:extLst>
              </a:tr>
              <a:tr h="843421">
                <a:tc>
                  <a:txBody>
                    <a:bodyPr/>
                    <a:lstStyle/>
                    <a:p>
                      <a:pPr algn="ctr"/>
                      <a:endParaRPr lang="en-US" sz="200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1" dirty="0"/>
                        <a:t>Total</a:t>
                      </a:r>
                    </a:p>
                    <a:p>
                      <a:pPr algn="ctr"/>
                      <a:endParaRPr lang="en-US" sz="2000" b="1" dirty="0"/>
                    </a:p>
                  </a:txBody>
                  <a:tcPr anchor="ctr"/>
                </a:tc>
                <a:tc>
                  <a:txBody>
                    <a:bodyPr/>
                    <a:lstStyle/>
                    <a:p>
                      <a:pPr algn="ctr"/>
                      <a:r>
                        <a:rPr lang="en-US" sz="2000" b="1" strike="noStrike" dirty="0"/>
                        <a:t>51</a:t>
                      </a:r>
                    </a:p>
                    <a:p>
                      <a:pPr algn="ctr"/>
                      <a:r>
                        <a:rPr lang="en-US" sz="2000" b="1" strike="noStrike" dirty="0"/>
                        <a:t>48%</a:t>
                      </a:r>
                    </a:p>
                  </a:txBody>
                  <a:tcPr anchor="ctr"/>
                </a:tc>
                <a:tc>
                  <a:txBody>
                    <a:bodyPr/>
                    <a:lstStyle/>
                    <a:p>
                      <a:pPr algn="ctr"/>
                      <a:r>
                        <a:rPr lang="en-US" sz="2000" b="1" strike="noStrike" dirty="0"/>
                        <a:t>56</a:t>
                      </a:r>
                    </a:p>
                    <a:p>
                      <a:pPr algn="ctr"/>
                      <a:r>
                        <a:rPr lang="en-US" sz="2000" b="1" strike="noStrike" dirty="0"/>
                        <a:t>52%</a:t>
                      </a:r>
                    </a:p>
                  </a:txBody>
                  <a:tcPr anchor="ctr"/>
                </a:tc>
                <a:tc>
                  <a:txBody>
                    <a:bodyPr/>
                    <a:lstStyle/>
                    <a:p>
                      <a:pPr algn="ctr"/>
                      <a:r>
                        <a:rPr lang="en-US" sz="2000" b="1" dirty="0"/>
                        <a:t>107</a:t>
                      </a:r>
                    </a:p>
                  </a:txBody>
                  <a:tcPr anchor="ctr"/>
                </a:tc>
                <a:extLst>
                  <a:ext uri="{0D108BD9-81ED-4DB2-BD59-A6C34878D82A}">
                    <a16:rowId xmlns:a16="http://schemas.microsoft.com/office/drawing/2014/main" val="638540027"/>
                  </a:ext>
                </a:extLst>
              </a:tr>
            </a:tbl>
          </a:graphicData>
        </a:graphic>
      </p:graphicFrame>
      <p:sp>
        <p:nvSpPr>
          <p:cNvPr id="9" name="TextBox 8">
            <a:extLst>
              <a:ext uri="{FF2B5EF4-FFF2-40B4-BE49-F238E27FC236}">
                <a16:creationId xmlns:a16="http://schemas.microsoft.com/office/drawing/2014/main" id="{69AFC986-036E-2EFE-86CD-ABA38AD2FFD0}"/>
              </a:ext>
            </a:extLst>
          </p:cNvPr>
          <p:cNvSpPr txBox="1"/>
          <p:nvPr/>
        </p:nvSpPr>
        <p:spPr>
          <a:xfrm>
            <a:off x="5659662" y="5732390"/>
            <a:ext cx="436338" cy="369332"/>
          </a:xfrm>
          <a:prstGeom prst="rect">
            <a:avLst/>
          </a:prstGeom>
          <a:noFill/>
        </p:spPr>
        <p:txBody>
          <a:bodyPr wrap="none" rtlCol="0">
            <a:spAutoFit/>
          </a:bodyPr>
          <a:lstStyle/>
          <a:p>
            <a:r>
              <a:rPr lang="en-US" dirty="0"/>
              <a:t>(a)</a:t>
            </a:r>
          </a:p>
        </p:txBody>
      </p:sp>
    </p:spTree>
    <p:extLst>
      <p:ext uri="{BB962C8B-B14F-4D97-AF65-F5344CB8AC3E}">
        <p14:creationId xmlns:p14="http://schemas.microsoft.com/office/powerpoint/2010/main" val="24226254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C9D7F2-2809-6A54-8328-578ABCA8E632}"/>
            </a:ext>
          </a:extLst>
        </p:cNvPr>
        <p:cNvGrpSpPr/>
        <p:nvPr/>
      </p:nvGrpSpPr>
      <p:grpSpPr>
        <a:xfrm>
          <a:off x="0" y="0"/>
          <a:ext cx="0" cy="0"/>
          <a:chOff x="0" y="0"/>
          <a:chExt cx="0" cy="0"/>
        </a:xfrm>
      </p:grpSpPr>
      <p:graphicFrame>
        <p:nvGraphicFramePr>
          <p:cNvPr id="8" name="Table 7">
            <a:extLst>
              <a:ext uri="{FF2B5EF4-FFF2-40B4-BE49-F238E27FC236}">
                <a16:creationId xmlns:a16="http://schemas.microsoft.com/office/drawing/2014/main" id="{B4583B3C-F826-687F-9A92-87288B4A2F0D}"/>
              </a:ext>
            </a:extLst>
          </p:cNvPr>
          <p:cNvGraphicFramePr>
            <a:graphicFrameLocks noGrp="1"/>
          </p:cNvGraphicFramePr>
          <p:nvPr>
            <p:extLst>
              <p:ext uri="{D42A27DB-BD31-4B8C-83A1-F6EECF244321}">
                <p14:modId xmlns:p14="http://schemas.microsoft.com/office/powerpoint/2010/main" val="1840995621"/>
              </p:ext>
            </p:extLst>
          </p:nvPr>
        </p:nvGraphicFramePr>
        <p:xfrm>
          <a:off x="3559745" y="756278"/>
          <a:ext cx="4721226" cy="4432171"/>
        </p:xfrm>
        <a:graphic>
          <a:graphicData uri="http://schemas.openxmlformats.org/drawingml/2006/table">
            <a:tbl>
              <a:tblPr firstRow="1" bandRow="1">
                <a:tableStyleId>{5940675A-B579-460E-94D1-54222C63F5DA}</a:tableStyleId>
              </a:tblPr>
              <a:tblGrid>
                <a:gridCol w="280977">
                  <a:extLst>
                    <a:ext uri="{9D8B030D-6E8A-4147-A177-3AD203B41FA5}">
                      <a16:colId xmlns:a16="http://schemas.microsoft.com/office/drawing/2014/main" val="2997840181"/>
                    </a:ext>
                  </a:extLst>
                </a:gridCol>
                <a:gridCol w="979847">
                  <a:extLst>
                    <a:ext uri="{9D8B030D-6E8A-4147-A177-3AD203B41FA5}">
                      <a16:colId xmlns:a16="http://schemas.microsoft.com/office/drawing/2014/main" val="424595022"/>
                    </a:ext>
                  </a:extLst>
                </a:gridCol>
                <a:gridCol w="1282902">
                  <a:extLst>
                    <a:ext uri="{9D8B030D-6E8A-4147-A177-3AD203B41FA5}">
                      <a16:colId xmlns:a16="http://schemas.microsoft.com/office/drawing/2014/main" val="3774893902"/>
                    </a:ext>
                  </a:extLst>
                </a:gridCol>
                <a:gridCol w="1238133">
                  <a:extLst>
                    <a:ext uri="{9D8B030D-6E8A-4147-A177-3AD203B41FA5}">
                      <a16:colId xmlns:a16="http://schemas.microsoft.com/office/drawing/2014/main" val="2818638303"/>
                    </a:ext>
                  </a:extLst>
                </a:gridCol>
                <a:gridCol w="939367">
                  <a:extLst>
                    <a:ext uri="{9D8B030D-6E8A-4147-A177-3AD203B41FA5}">
                      <a16:colId xmlns:a16="http://schemas.microsoft.com/office/drawing/2014/main" val="296430935"/>
                    </a:ext>
                  </a:extLst>
                </a:gridCol>
              </a:tblGrid>
              <a:tr h="464595">
                <a:tc>
                  <a:txBody>
                    <a:bodyPr/>
                    <a:lstStyle/>
                    <a:p>
                      <a:pPr algn="ctr"/>
                      <a:endParaRPr lang="en-US" sz="2000"/>
                    </a:p>
                  </a:txBody>
                  <a:tcPr anchor="ctr"/>
                </a:tc>
                <a:tc>
                  <a:txBody>
                    <a:bodyPr/>
                    <a:lstStyle/>
                    <a:p>
                      <a:pPr algn="ctr"/>
                      <a:endParaRPr lang="en-US" sz="2000"/>
                    </a:p>
                  </a:txBody>
                  <a:tcPr anchor="ctr"/>
                </a:tc>
                <a:tc gridSpan="2">
                  <a:txBody>
                    <a:bodyPr/>
                    <a:lstStyle/>
                    <a:p>
                      <a:pPr algn="ctr"/>
                      <a:r>
                        <a:rPr lang="en-US" sz="2000" b="1" dirty="0"/>
                        <a:t>OKN-MMIC</a:t>
                      </a:r>
                    </a:p>
                  </a:txBody>
                  <a:tcPr anchor="ctr"/>
                </a:tc>
                <a:tc hMerge="1">
                  <a:txBody>
                    <a:bodyPr/>
                    <a:lstStyle/>
                    <a:p>
                      <a:endParaRPr lang="en-US"/>
                    </a:p>
                  </a:txBody>
                  <a:tcPr/>
                </a:tc>
                <a:tc>
                  <a:txBody>
                    <a:bodyPr/>
                    <a:lstStyle/>
                    <a:p>
                      <a:pPr algn="ctr"/>
                      <a:endParaRPr lang="en-US" sz="2000"/>
                    </a:p>
                  </a:txBody>
                  <a:tcPr anchor="ctr"/>
                </a:tc>
                <a:extLst>
                  <a:ext uri="{0D108BD9-81ED-4DB2-BD59-A6C34878D82A}">
                    <a16:rowId xmlns:a16="http://schemas.microsoft.com/office/drawing/2014/main" val="799697033"/>
                  </a:ext>
                </a:extLst>
              </a:tr>
              <a:tr h="843421">
                <a:tc>
                  <a:txBody>
                    <a:bodyPr/>
                    <a:lstStyle/>
                    <a:p>
                      <a:pPr algn="ctr"/>
                      <a:endParaRPr lang="en-US" sz="2000"/>
                    </a:p>
                  </a:txBody>
                  <a:tcPr anchor="ctr"/>
                </a:tc>
                <a:tc>
                  <a:txBody>
                    <a:bodyPr/>
                    <a:lstStyle/>
                    <a:p>
                      <a:pPr algn="ctr"/>
                      <a:endParaRPr lang="en-US" sz="2000"/>
                    </a:p>
                  </a:txBody>
                  <a:tcPr anchor="ctr"/>
                </a:tc>
                <a:tc>
                  <a:txBody>
                    <a:bodyPr/>
                    <a:lstStyle/>
                    <a:p>
                      <a:pPr algn="ctr"/>
                      <a:r>
                        <a:rPr lang="en-US" sz="2000" b="1"/>
                        <a:t>Present</a:t>
                      </a:r>
                    </a:p>
                  </a:txBody>
                  <a:tcPr anchor="ctr"/>
                </a:tc>
                <a:tc>
                  <a:txBody>
                    <a:bodyPr/>
                    <a:lstStyle/>
                    <a:p>
                      <a:pPr algn="ctr"/>
                      <a:r>
                        <a:rPr lang="en-US" sz="2000" b="1"/>
                        <a:t>Absent</a:t>
                      </a:r>
                    </a:p>
                  </a:txBody>
                  <a:tcPr anchor="ctr"/>
                </a:tc>
                <a:tc>
                  <a:txBody>
                    <a:bodyPr/>
                    <a:lstStyle/>
                    <a:p>
                      <a:pPr algn="ctr"/>
                      <a:r>
                        <a:rPr lang="en-US" sz="2000" b="1"/>
                        <a:t>Total</a:t>
                      </a:r>
                    </a:p>
                  </a:txBody>
                  <a:tcPr anchor="ctr"/>
                </a:tc>
                <a:extLst>
                  <a:ext uri="{0D108BD9-81ED-4DB2-BD59-A6C34878D82A}">
                    <a16:rowId xmlns:a16="http://schemas.microsoft.com/office/drawing/2014/main" val="3079520751"/>
                  </a:ext>
                </a:extLst>
              </a:tr>
              <a:tr h="1140367">
                <a:tc rowSpan="2">
                  <a:txBody>
                    <a:bodyPr/>
                    <a:lstStyle/>
                    <a:p>
                      <a:pPr algn="ctr"/>
                      <a:r>
                        <a:rPr lang="en-US" sz="2000" b="1"/>
                        <a:t>Human</a:t>
                      </a:r>
                    </a:p>
                  </a:txBody>
                  <a:tcPr vert="vert270" anchor="ctr"/>
                </a:tc>
                <a:tc>
                  <a:txBody>
                    <a:bodyPr/>
                    <a:lstStyle/>
                    <a:p>
                      <a:pPr algn="ctr"/>
                      <a:r>
                        <a:rPr lang="en-US" sz="2000" b="1"/>
                        <a:t>Present</a:t>
                      </a:r>
                    </a:p>
                  </a:txBody>
                  <a:tcPr vert="vert270" anchor="ctr"/>
                </a:tc>
                <a:tc>
                  <a:txBody>
                    <a:bodyPr/>
                    <a:lstStyle/>
                    <a:p>
                      <a:pPr algn="ctr"/>
                      <a:r>
                        <a:rPr lang="en-US" sz="2000" dirty="0"/>
                        <a:t>TP</a:t>
                      </a:r>
                    </a:p>
                    <a:p>
                      <a:pPr algn="ctr"/>
                      <a:r>
                        <a:rPr lang="en-US" sz="2000" dirty="0"/>
                        <a:t>61</a:t>
                      </a:r>
                    </a:p>
                    <a:p>
                      <a:pPr algn="ctr"/>
                      <a:r>
                        <a:rPr lang="en-US" sz="2000" dirty="0"/>
                        <a:t>57%</a:t>
                      </a:r>
                    </a:p>
                  </a:txBody>
                  <a:tcPr anchor="ctr"/>
                </a:tc>
                <a:tc>
                  <a:txBody>
                    <a:bodyPr/>
                    <a:lstStyle/>
                    <a:p>
                      <a:pPr algn="ctr"/>
                      <a:r>
                        <a:rPr lang="en-US" sz="2000" dirty="0"/>
                        <a:t>FN</a:t>
                      </a:r>
                    </a:p>
                    <a:p>
                      <a:pPr algn="ctr"/>
                      <a:r>
                        <a:rPr lang="en-US" sz="2000" dirty="0"/>
                        <a:t>8</a:t>
                      </a:r>
                    </a:p>
                    <a:p>
                      <a:pPr algn="ctr"/>
                      <a:r>
                        <a:rPr lang="en-US" sz="2000" dirty="0"/>
                        <a:t>7%</a:t>
                      </a:r>
                    </a:p>
                  </a:txBody>
                  <a:tcPr anchor="ctr"/>
                </a:tc>
                <a:tc>
                  <a:txBody>
                    <a:bodyPr/>
                    <a:lstStyle/>
                    <a:p>
                      <a:pPr algn="ctr"/>
                      <a:r>
                        <a:rPr lang="en-US" sz="2000" b="1"/>
                        <a:t>69</a:t>
                      </a:r>
                    </a:p>
                    <a:p>
                      <a:pPr algn="ctr"/>
                      <a:r>
                        <a:rPr lang="en-US" sz="2000" b="1"/>
                        <a:t>64%</a:t>
                      </a:r>
                    </a:p>
                  </a:txBody>
                  <a:tcPr anchor="ctr"/>
                </a:tc>
                <a:extLst>
                  <a:ext uri="{0D108BD9-81ED-4DB2-BD59-A6C34878D82A}">
                    <a16:rowId xmlns:a16="http://schemas.microsoft.com/office/drawing/2014/main" val="2635440572"/>
                  </a:ext>
                </a:extLst>
              </a:tr>
              <a:tr h="1140367">
                <a:tc vMerge="1">
                  <a:txBody>
                    <a:bodyPr/>
                    <a:lstStyle/>
                    <a:p>
                      <a:endParaRPr lang="en-US"/>
                    </a:p>
                  </a:txBody>
                  <a:tcPr/>
                </a:tc>
                <a:tc>
                  <a:txBody>
                    <a:bodyPr/>
                    <a:lstStyle/>
                    <a:p>
                      <a:pPr algn="ctr"/>
                      <a:r>
                        <a:rPr lang="en-US" sz="2000" b="1"/>
                        <a:t>Absent</a:t>
                      </a:r>
                    </a:p>
                  </a:txBody>
                  <a:tcPr vert="vert270" anchor="ctr"/>
                </a:tc>
                <a:tc>
                  <a:txBody>
                    <a:bodyPr/>
                    <a:lstStyle/>
                    <a:p>
                      <a:pPr algn="ctr"/>
                      <a:r>
                        <a:rPr lang="en-US" sz="2000" dirty="0"/>
                        <a:t>FP</a:t>
                      </a:r>
                    </a:p>
                    <a:p>
                      <a:pPr algn="ctr"/>
                      <a:r>
                        <a:rPr lang="en-US" sz="2000" dirty="0"/>
                        <a:t>0</a:t>
                      </a:r>
                    </a:p>
                    <a:p>
                      <a:pPr algn="ctr"/>
                      <a:r>
                        <a:rPr lang="en-US" sz="2000" dirty="0"/>
                        <a:t>0%</a:t>
                      </a:r>
                    </a:p>
                  </a:txBody>
                  <a:tcPr anchor="ctr"/>
                </a:tc>
                <a:tc>
                  <a:txBody>
                    <a:bodyPr/>
                    <a:lstStyle/>
                    <a:p>
                      <a:pPr algn="ctr"/>
                      <a:r>
                        <a:rPr lang="en-US" sz="2000" dirty="0"/>
                        <a:t>TN</a:t>
                      </a:r>
                    </a:p>
                    <a:p>
                      <a:pPr algn="ctr"/>
                      <a:r>
                        <a:rPr lang="en-US" sz="2000" dirty="0"/>
                        <a:t>38</a:t>
                      </a:r>
                    </a:p>
                    <a:p>
                      <a:pPr algn="ctr"/>
                      <a:r>
                        <a:rPr lang="en-US" sz="2000" dirty="0"/>
                        <a:t>36%</a:t>
                      </a:r>
                    </a:p>
                  </a:txBody>
                  <a:tcPr anchor="ctr"/>
                </a:tc>
                <a:tc>
                  <a:txBody>
                    <a:bodyPr/>
                    <a:lstStyle/>
                    <a:p>
                      <a:pPr algn="ctr"/>
                      <a:r>
                        <a:rPr lang="en-US" sz="2000" b="1"/>
                        <a:t>38</a:t>
                      </a:r>
                    </a:p>
                    <a:p>
                      <a:pPr algn="ctr"/>
                      <a:r>
                        <a:rPr lang="en-US" sz="2000" b="1"/>
                        <a:t>36%</a:t>
                      </a:r>
                    </a:p>
                  </a:txBody>
                  <a:tcPr anchor="ctr"/>
                </a:tc>
                <a:extLst>
                  <a:ext uri="{0D108BD9-81ED-4DB2-BD59-A6C34878D82A}">
                    <a16:rowId xmlns:a16="http://schemas.microsoft.com/office/drawing/2014/main" val="842744752"/>
                  </a:ext>
                </a:extLst>
              </a:tr>
              <a:tr h="843421">
                <a:tc>
                  <a:txBody>
                    <a:bodyPr/>
                    <a:lstStyle/>
                    <a:p>
                      <a:pPr algn="ctr"/>
                      <a:endParaRPr lang="en-US" sz="200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1" dirty="0"/>
                        <a:t>Total</a:t>
                      </a:r>
                    </a:p>
                    <a:p>
                      <a:pPr algn="ctr"/>
                      <a:endParaRPr lang="en-US" sz="2000" b="1" dirty="0"/>
                    </a:p>
                  </a:txBody>
                  <a:tcPr anchor="ctr"/>
                </a:tc>
                <a:tc>
                  <a:txBody>
                    <a:bodyPr/>
                    <a:lstStyle/>
                    <a:p>
                      <a:pPr algn="ctr"/>
                      <a:r>
                        <a:rPr lang="en-US" sz="2000" b="1" strike="noStrike" dirty="0"/>
                        <a:t>61</a:t>
                      </a:r>
                    </a:p>
                    <a:p>
                      <a:pPr algn="ctr"/>
                      <a:r>
                        <a:rPr lang="en-US" sz="2000" b="1" strike="noStrike" dirty="0"/>
                        <a:t>48%</a:t>
                      </a:r>
                    </a:p>
                  </a:txBody>
                  <a:tcPr anchor="ctr"/>
                </a:tc>
                <a:tc>
                  <a:txBody>
                    <a:bodyPr/>
                    <a:lstStyle/>
                    <a:p>
                      <a:pPr algn="ctr"/>
                      <a:r>
                        <a:rPr lang="en-US" sz="2000" b="1" strike="noStrike" dirty="0"/>
                        <a:t>46</a:t>
                      </a:r>
                    </a:p>
                    <a:p>
                      <a:pPr algn="ctr"/>
                      <a:r>
                        <a:rPr lang="en-US" sz="2000" b="1" strike="noStrike" dirty="0"/>
                        <a:t>43%</a:t>
                      </a:r>
                    </a:p>
                  </a:txBody>
                  <a:tcPr anchor="ctr"/>
                </a:tc>
                <a:tc>
                  <a:txBody>
                    <a:bodyPr/>
                    <a:lstStyle/>
                    <a:p>
                      <a:pPr algn="ctr"/>
                      <a:r>
                        <a:rPr lang="en-US" sz="2000" b="1" dirty="0"/>
                        <a:t>107</a:t>
                      </a:r>
                    </a:p>
                  </a:txBody>
                  <a:tcPr anchor="ctr"/>
                </a:tc>
                <a:extLst>
                  <a:ext uri="{0D108BD9-81ED-4DB2-BD59-A6C34878D82A}">
                    <a16:rowId xmlns:a16="http://schemas.microsoft.com/office/drawing/2014/main" val="638540027"/>
                  </a:ext>
                </a:extLst>
              </a:tr>
            </a:tbl>
          </a:graphicData>
        </a:graphic>
      </p:graphicFrame>
      <p:sp>
        <p:nvSpPr>
          <p:cNvPr id="9" name="TextBox 8">
            <a:extLst>
              <a:ext uri="{FF2B5EF4-FFF2-40B4-BE49-F238E27FC236}">
                <a16:creationId xmlns:a16="http://schemas.microsoft.com/office/drawing/2014/main" id="{AB47A6E8-B275-D305-C946-6ADC1B25D6A3}"/>
              </a:ext>
            </a:extLst>
          </p:cNvPr>
          <p:cNvSpPr txBox="1"/>
          <p:nvPr/>
        </p:nvSpPr>
        <p:spPr>
          <a:xfrm>
            <a:off x="5659662" y="5732390"/>
            <a:ext cx="447558" cy="369332"/>
          </a:xfrm>
          <a:prstGeom prst="rect">
            <a:avLst/>
          </a:prstGeom>
          <a:noFill/>
        </p:spPr>
        <p:txBody>
          <a:bodyPr wrap="none" rtlCol="0">
            <a:spAutoFit/>
          </a:bodyPr>
          <a:lstStyle/>
          <a:p>
            <a:r>
              <a:rPr lang="en-US" dirty="0"/>
              <a:t>(b)</a:t>
            </a:r>
          </a:p>
        </p:txBody>
      </p:sp>
    </p:spTree>
    <p:extLst>
      <p:ext uri="{BB962C8B-B14F-4D97-AF65-F5344CB8AC3E}">
        <p14:creationId xmlns:p14="http://schemas.microsoft.com/office/powerpoint/2010/main" val="13767782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9371C6-D151-E3F4-45EA-9CB1E10332E6}"/>
            </a:ext>
          </a:extLst>
        </p:cNvPr>
        <p:cNvGrpSpPr/>
        <p:nvPr/>
      </p:nvGrpSpPr>
      <p:grpSpPr>
        <a:xfrm>
          <a:off x="0" y="0"/>
          <a:ext cx="0" cy="0"/>
          <a:chOff x="0" y="0"/>
          <a:chExt cx="0" cy="0"/>
        </a:xfrm>
      </p:grpSpPr>
      <p:graphicFrame>
        <p:nvGraphicFramePr>
          <p:cNvPr id="8" name="Table 7">
            <a:extLst>
              <a:ext uri="{FF2B5EF4-FFF2-40B4-BE49-F238E27FC236}">
                <a16:creationId xmlns:a16="http://schemas.microsoft.com/office/drawing/2014/main" id="{B88972CE-BB00-D6E3-DBAE-710451E81328}"/>
              </a:ext>
            </a:extLst>
          </p:cNvPr>
          <p:cNvGraphicFramePr>
            <a:graphicFrameLocks noGrp="1"/>
          </p:cNvGraphicFramePr>
          <p:nvPr>
            <p:extLst>
              <p:ext uri="{D42A27DB-BD31-4B8C-83A1-F6EECF244321}">
                <p14:modId xmlns:p14="http://schemas.microsoft.com/office/powerpoint/2010/main" val="3559986670"/>
              </p:ext>
            </p:extLst>
          </p:nvPr>
        </p:nvGraphicFramePr>
        <p:xfrm>
          <a:off x="3559745" y="756278"/>
          <a:ext cx="4721226" cy="4432171"/>
        </p:xfrm>
        <a:graphic>
          <a:graphicData uri="http://schemas.openxmlformats.org/drawingml/2006/table">
            <a:tbl>
              <a:tblPr firstRow="1" bandRow="1">
                <a:tableStyleId>{5940675A-B579-460E-94D1-54222C63F5DA}</a:tableStyleId>
              </a:tblPr>
              <a:tblGrid>
                <a:gridCol w="280977">
                  <a:extLst>
                    <a:ext uri="{9D8B030D-6E8A-4147-A177-3AD203B41FA5}">
                      <a16:colId xmlns:a16="http://schemas.microsoft.com/office/drawing/2014/main" val="2997840181"/>
                    </a:ext>
                  </a:extLst>
                </a:gridCol>
                <a:gridCol w="979847">
                  <a:extLst>
                    <a:ext uri="{9D8B030D-6E8A-4147-A177-3AD203B41FA5}">
                      <a16:colId xmlns:a16="http://schemas.microsoft.com/office/drawing/2014/main" val="424595022"/>
                    </a:ext>
                  </a:extLst>
                </a:gridCol>
                <a:gridCol w="1282902">
                  <a:extLst>
                    <a:ext uri="{9D8B030D-6E8A-4147-A177-3AD203B41FA5}">
                      <a16:colId xmlns:a16="http://schemas.microsoft.com/office/drawing/2014/main" val="3774893902"/>
                    </a:ext>
                  </a:extLst>
                </a:gridCol>
                <a:gridCol w="1238133">
                  <a:extLst>
                    <a:ext uri="{9D8B030D-6E8A-4147-A177-3AD203B41FA5}">
                      <a16:colId xmlns:a16="http://schemas.microsoft.com/office/drawing/2014/main" val="2818638303"/>
                    </a:ext>
                  </a:extLst>
                </a:gridCol>
                <a:gridCol w="939367">
                  <a:extLst>
                    <a:ext uri="{9D8B030D-6E8A-4147-A177-3AD203B41FA5}">
                      <a16:colId xmlns:a16="http://schemas.microsoft.com/office/drawing/2014/main" val="296430935"/>
                    </a:ext>
                  </a:extLst>
                </a:gridCol>
              </a:tblGrid>
              <a:tr h="464595">
                <a:tc>
                  <a:txBody>
                    <a:bodyPr/>
                    <a:lstStyle/>
                    <a:p>
                      <a:pPr algn="ctr"/>
                      <a:endParaRPr lang="en-US" sz="2000"/>
                    </a:p>
                  </a:txBody>
                  <a:tcPr anchor="ctr"/>
                </a:tc>
                <a:tc>
                  <a:txBody>
                    <a:bodyPr/>
                    <a:lstStyle/>
                    <a:p>
                      <a:pPr algn="ctr"/>
                      <a:endParaRPr lang="en-US" sz="2000"/>
                    </a:p>
                  </a:txBody>
                  <a:tcPr anchor="ctr"/>
                </a:tc>
                <a:tc gridSpan="2">
                  <a:txBody>
                    <a:bodyPr/>
                    <a:lstStyle/>
                    <a:p>
                      <a:pPr algn="ctr"/>
                      <a:r>
                        <a:rPr lang="en-US" sz="2000" b="1" dirty="0"/>
                        <a:t>OKN-MMIC-STEP</a:t>
                      </a:r>
                    </a:p>
                  </a:txBody>
                  <a:tcPr anchor="ctr"/>
                </a:tc>
                <a:tc hMerge="1">
                  <a:txBody>
                    <a:bodyPr/>
                    <a:lstStyle/>
                    <a:p>
                      <a:endParaRPr lang="en-US"/>
                    </a:p>
                  </a:txBody>
                  <a:tcPr/>
                </a:tc>
                <a:tc>
                  <a:txBody>
                    <a:bodyPr/>
                    <a:lstStyle/>
                    <a:p>
                      <a:pPr algn="ctr"/>
                      <a:endParaRPr lang="en-US" sz="2000"/>
                    </a:p>
                  </a:txBody>
                  <a:tcPr anchor="ctr"/>
                </a:tc>
                <a:extLst>
                  <a:ext uri="{0D108BD9-81ED-4DB2-BD59-A6C34878D82A}">
                    <a16:rowId xmlns:a16="http://schemas.microsoft.com/office/drawing/2014/main" val="799697033"/>
                  </a:ext>
                </a:extLst>
              </a:tr>
              <a:tr h="843421">
                <a:tc>
                  <a:txBody>
                    <a:bodyPr/>
                    <a:lstStyle/>
                    <a:p>
                      <a:pPr algn="ctr"/>
                      <a:endParaRPr lang="en-US" sz="2000"/>
                    </a:p>
                  </a:txBody>
                  <a:tcPr anchor="ctr"/>
                </a:tc>
                <a:tc>
                  <a:txBody>
                    <a:bodyPr/>
                    <a:lstStyle/>
                    <a:p>
                      <a:pPr algn="ctr"/>
                      <a:endParaRPr lang="en-US" sz="2000"/>
                    </a:p>
                  </a:txBody>
                  <a:tcPr anchor="ctr"/>
                </a:tc>
                <a:tc>
                  <a:txBody>
                    <a:bodyPr/>
                    <a:lstStyle/>
                    <a:p>
                      <a:pPr algn="ctr"/>
                      <a:r>
                        <a:rPr lang="en-US" sz="2000" b="1"/>
                        <a:t>Present</a:t>
                      </a:r>
                    </a:p>
                  </a:txBody>
                  <a:tcPr anchor="ctr"/>
                </a:tc>
                <a:tc>
                  <a:txBody>
                    <a:bodyPr/>
                    <a:lstStyle/>
                    <a:p>
                      <a:pPr algn="ctr"/>
                      <a:r>
                        <a:rPr lang="en-US" sz="2000" b="1"/>
                        <a:t>Absent</a:t>
                      </a:r>
                    </a:p>
                  </a:txBody>
                  <a:tcPr anchor="ctr"/>
                </a:tc>
                <a:tc>
                  <a:txBody>
                    <a:bodyPr/>
                    <a:lstStyle/>
                    <a:p>
                      <a:pPr algn="ctr"/>
                      <a:r>
                        <a:rPr lang="en-US" sz="2000" b="1"/>
                        <a:t>Total</a:t>
                      </a:r>
                    </a:p>
                  </a:txBody>
                  <a:tcPr anchor="ctr"/>
                </a:tc>
                <a:extLst>
                  <a:ext uri="{0D108BD9-81ED-4DB2-BD59-A6C34878D82A}">
                    <a16:rowId xmlns:a16="http://schemas.microsoft.com/office/drawing/2014/main" val="3079520751"/>
                  </a:ext>
                </a:extLst>
              </a:tr>
              <a:tr h="1140367">
                <a:tc rowSpan="2">
                  <a:txBody>
                    <a:bodyPr/>
                    <a:lstStyle/>
                    <a:p>
                      <a:pPr algn="ctr"/>
                      <a:r>
                        <a:rPr lang="en-US" sz="2000" b="1"/>
                        <a:t>Human</a:t>
                      </a:r>
                    </a:p>
                  </a:txBody>
                  <a:tcPr vert="vert270" anchor="ctr"/>
                </a:tc>
                <a:tc>
                  <a:txBody>
                    <a:bodyPr/>
                    <a:lstStyle/>
                    <a:p>
                      <a:pPr algn="ctr"/>
                      <a:r>
                        <a:rPr lang="en-US" sz="2000" b="1"/>
                        <a:t>Present</a:t>
                      </a:r>
                    </a:p>
                  </a:txBody>
                  <a:tcPr vert="vert270" anchor="ctr"/>
                </a:tc>
                <a:tc>
                  <a:txBody>
                    <a:bodyPr/>
                    <a:lstStyle/>
                    <a:p>
                      <a:pPr algn="ctr"/>
                      <a:r>
                        <a:rPr lang="en-US" sz="2000" dirty="0"/>
                        <a:t>TP</a:t>
                      </a:r>
                    </a:p>
                    <a:p>
                      <a:pPr algn="ctr"/>
                      <a:r>
                        <a:rPr lang="en-US" sz="2000" dirty="0"/>
                        <a:t>63</a:t>
                      </a:r>
                    </a:p>
                    <a:p>
                      <a:pPr algn="ctr"/>
                      <a:r>
                        <a:rPr lang="en-US" sz="2000" dirty="0"/>
                        <a:t>59%</a:t>
                      </a:r>
                    </a:p>
                  </a:txBody>
                  <a:tcPr anchor="ctr"/>
                </a:tc>
                <a:tc>
                  <a:txBody>
                    <a:bodyPr/>
                    <a:lstStyle/>
                    <a:p>
                      <a:pPr algn="ctr"/>
                      <a:r>
                        <a:rPr lang="en-US" sz="2000" dirty="0"/>
                        <a:t>FN</a:t>
                      </a:r>
                    </a:p>
                    <a:p>
                      <a:pPr algn="ctr"/>
                      <a:r>
                        <a:rPr lang="en-US" sz="2000" dirty="0"/>
                        <a:t>6</a:t>
                      </a:r>
                    </a:p>
                    <a:p>
                      <a:pPr algn="ctr"/>
                      <a:r>
                        <a:rPr lang="en-US" sz="2000" dirty="0"/>
                        <a:t>6%</a:t>
                      </a:r>
                    </a:p>
                  </a:txBody>
                  <a:tcPr anchor="ctr"/>
                </a:tc>
                <a:tc>
                  <a:txBody>
                    <a:bodyPr/>
                    <a:lstStyle/>
                    <a:p>
                      <a:pPr algn="ctr"/>
                      <a:r>
                        <a:rPr lang="en-US" sz="2000" b="1"/>
                        <a:t>69</a:t>
                      </a:r>
                    </a:p>
                    <a:p>
                      <a:pPr algn="ctr"/>
                      <a:r>
                        <a:rPr lang="en-US" sz="2000" b="1"/>
                        <a:t>64%</a:t>
                      </a:r>
                    </a:p>
                  </a:txBody>
                  <a:tcPr anchor="ctr"/>
                </a:tc>
                <a:extLst>
                  <a:ext uri="{0D108BD9-81ED-4DB2-BD59-A6C34878D82A}">
                    <a16:rowId xmlns:a16="http://schemas.microsoft.com/office/drawing/2014/main" val="2635440572"/>
                  </a:ext>
                </a:extLst>
              </a:tr>
              <a:tr h="1140367">
                <a:tc vMerge="1">
                  <a:txBody>
                    <a:bodyPr/>
                    <a:lstStyle/>
                    <a:p>
                      <a:endParaRPr lang="en-US"/>
                    </a:p>
                  </a:txBody>
                  <a:tcPr/>
                </a:tc>
                <a:tc>
                  <a:txBody>
                    <a:bodyPr/>
                    <a:lstStyle/>
                    <a:p>
                      <a:pPr algn="ctr"/>
                      <a:r>
                        <a:rPr lang="en-US" sz="2000" b="1"/>
                        <a:t>Absent</a:t>
                      </a:r>
                    </a:p>
                  </a:txBody>
                  <a:tcPr vert="vert270" anchor="ctr"/>
                </a:tc>
                <a:tc>
                  <a:txBody>
                    <a:bodyPr/>
                    <a:lstStyle/>
                    <a:p>
                      <a:pPr algn="ctr"/>
                      <a:r>
                        <a:rPr lang="en-US" sz="2000"/>
                        <a:t>FP</a:t>
                      </a:r>
                    </a:p>
                    <a:p>
                      <a:pPr algn="ctr"/>
                      <a:r>
                        <a:rPr lang="en-US" sz="2000"/>
                        <a:t>1</a:t>
                      </a:r>
                    </a:p>
                    <a:p>
                      <a:pPr algn="ctr"/>
                      <a:r>
                        <a:rPr lang="en-US" sz="2000"/>
                        <a:t>1%</a:t>
                      </a:r>
                    </a:p>
                  </a:txBody>
                  <a:tcPr anchor="ctr"/>
                </a:tc>
                <a:tc>
                  <a:txBody>
                    <a:bodyPr/>
                    <a:lstStyle/>
                    <a:p>
                      <a:pPr algn="ctr"/>
                      <a:r>
                        <a:rPr lang="en-US" sz="2000" dirty="0"/>
                        <a:t>TN</a:t>
                      </a:r>
                    </a:p>
                    <a:p>
                      <a:pPr algn="ctr"/>
                      <a:r>
                        <a:rPr lang="en-US" sz="2000" dirty="0"/>
                        <a:t>37</a:t>
                      </a:r>
                    </a:p>
                    <a:p>
                      <a:pPr algn="ctr"/>
                      <a:r>
                        <a:rPr lang="en-US" sz="2000" dirty="0"/>
                        <a:t>35%</a:t>
                      </a:r>
                    </a:p>
                  </a:txBody>
                  <a:tcPr anchor="ctr"/>
                </a:tc>
                <a:tc>
                  <a:txBody>
                    <a:bodyPr/>
                    <a:lstStyle/>
                    <a:p>
                      <a:pPr algn="ctr"/>
                      <a:r>
                        <a:rPr lang="en-US" sz="2000" b="1"/>
                        <a:t>38</a:t>
                      </a:r>
                    </a:p>
                    <a:p>
                      <a:pPr algn="ctr"/>
                      <a:r>
                        <a:rPr lang="en-US" sz="2000" b="1"/>
                        <a:t>36%</a:t>
                      </a:r>
                    </a:p>
                  </a:txBody>
                  <a:tcPr anchor="ctr"/>
                </a:tc>
                <a:extLst>
                  <a:ext uri="{0D108BD9-81ED-4DB2-BD59-A6C34878D82A}">
                    <a16:rowId xmlns:a16="http://schemas.microsoft.com/office/drawing/2014/main" val="842744752"/>
                  </a:ext>
                </a:extLst>
              </a:tr>
              <a:tr h="843421">
                <a:tc>
                  <a:txBody>
                    <a:bodyPr/>
                    <a:lstStyle/>
                    <a:p>
                      <a:pPr algn="ctr"/>
                      <a:endParaRPr lang="en-US" sz="200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1" dirty="0"/>
                        <a:t>Total</a:t>
                      </a:r>
                    </a:p>
                    <a:p>
                      <a:pPr algn="ctr"/>
                      <a:endParaRPr lang="en-US" sz="2000" b="1" dirty="0"/>
                    </a:p>
                  </a:txBody>
                  <a:tcPr anchor="ctr"/>
                </a:tc>
                <a:tc>
                  <a:txBody>
                    <a:bodyPr/>
                    <a:lstStyle/>
                    <a:p>
                      <a:pPr algn="ctr"/>
                      <a:r>
                        <a:rPr lang="en-US" sz="2000" b="1" strike="noStrike" dirty="0"/>
                        <a:t>64</a:t>
                      </a:r>
                    </a:p>
                    <a:p>
                      <a:pPr algn="ctr"/>
                      <a:r>
                        <a:rPr lang="en-US" sz="2000" b="1" strike="noStrike" dirty="0"/>
                        <a:t>60%</a:t>
                      </a:r>
                    </a:p>
                  </a:txBody>
                  <a:tcPr anchor="ctr"/>
                </a:tc>
                <a:tc>
                  <a:txBody>
                    <a:bodyPr/>
                    <a:lstStyle/>
                    <a:p>
                      <a:pPr algn="ctr"/>
                      <a:r>
                        <a:rPr lang="en-US" sz="2000" b="1" strike="noStrike" dirty="0"/>
                        <a:t>43</a:t>
                      </a:r>
                    </a:p>
                    <a:p>
                      <a:pPr algn="ctr"/>
                      <a:r>
                        <a:rPr lang="en-US" sz="2000" b="1" strike="noStrike" dirty="0"/>
                        <a:t>40%</a:t>
                      </a:r>
                    </a:p>
                  </a:txBody>
                  <a:tcPr anchor="ctr"/>
                </a:tc>
                <a:tc>
                  <a:txBody>
                    <a:bodyPr/>
                    <a:lstStyle/>
                    <a:p>
                      <a:pPr algn="ctr"/>
                      <a:r>
                        <a:rPr lang="en-US" sz="2000" b="1" dirty="0"/>
                        <a:t>107</a:t>
                      </a:r>
                    </a:p>
                  </a:txBody>
                  <a:tcPr anchor="ctr"/>
                </a:tc>
                <a:extLst>
                  <a:ext uri="{0D108BD9-81ED-4DB2-BD59-A6C34878D82A}">
                    <a16:rowId xmlns:a16="http://schemas.microsoft.com/office/drawing/2014/main" val="638540027"/>
                  </a:ext>
                </a:extLst>
              </a:tr>
            </a:tbl>
          </a:graphicData>
        </a:graphic>
      </p:graphicFrame>
      <p:sp>
        <p:nvSpPr>
          <p:cNvPr id="9" name="TextBox 8">
            <a:extLst>
              <a:ext uri="{FF2B5EF4-FFF2-40B4-BE49-F238E27FC236}">
                <a16:creationId xmlns:a16="http://schemas.microsoft.com/office/drawing/2014/main" id="{C1F1C7F0-2311-20E3-11D7-11D4C6EAEA53}"/>
              </a:ext>
            </a:extLst>
          </p:cNvPr>
          <p:cNvSpPr txBox="1"/>
          <p:nvPr/>
        </p:nvSpPr>
        <p:spPr>
          <a:xfrm>
            <a:off x="5659662" y="5732390"/>
            <a:ext cx="423514" cy="369332"/>
          </a:xfrm>
          <a:prstGeom prst="rect">
            <a:avLst/>
          </a:prstGeom>
          <a:noFill/>
        </p:spPr>
        <p:txBody>
          <a:bodyPr wrap="none" rtlCol="0">
            <a:spAutoFit/>
          </a:bodyPr>
          <a:lstStyle/>
          <a:p>
            <a:r>
              <a:rPr lang="en-US" dirty="0"/>
              <a:t>(c)</a:t>
            </a:r>
          </a:p>
        </p:txBody>
      </p:sp>
    </p:spTree>
    <p:extLst>
      <p:ext uri="{BB962C8B-B14F-4D97-AF65-F5344CB8AC3E}">
        <p14:creationId xmlns:p14="http://schemas.microsoft.com/office/powerpoint/2010/main" val="4880958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158ADF-F73E-9307-1BF5-9212EE7A456B}"/>
            </a:ext>
          </a:extLst>
        </p:cNvPr>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2D39BBB2-97FB-D2AE-7E62-15657C7E7D56}"/>
              </a:ext>
            </a:extLst>
          </p:cNvPr>
          <p:cNvGraphicFramePr>
            <a:graphicFrameLocks noGrp="1"/>
          </p:cNvGraphicFramePr>
          <p:nvPr/>
        </p:nvGraphicFramePr>
        <p:xfrm>
          <a:off x="4458984" y="2235220"/>
          <a:ext cx="3287813" cy="3257436"/>
        </p:xfrm>
        <a:graphic>
          <a:graphicData uri="http://schemas.openxmlformats.org/drawingml/2006/table">
            <a:tbl>
              <a:tblPr firstRow="1" bandRow="1">
                <a:tableStyleId>{5940675A-B579-460E-94D1-54222C63F5DA}</a:tableStyleId>
              </a:tblPr>
              <a:tblGrid>
                <a:gridCol w="261985">
                  <a:extLst>
                    <a:ext uri="{9D8B030D-6E8A-4147-A177-3AD203B41FA5}">
                      <a16:colId xmlns:a16="http://schemas.microsoft.com/office/drawing/2014/main" val="2997840181"/>
                    </a:ext>
                  </a:extLst>
                </a:gridCol>
                <a:gridCol w="610145">
                  <a:extLst>
                    <a:ext uri="{9D8B030D-6E8A-4147-A177-3AD203B41FA5}">
                      <a16:colId xmlns:a16="http://schemas.microsoft.com/office/drawing/2014/main" val="424595022"/>
                    </a:ext>
                  </a:extLst>
                </a:gridCol>
                <a:gridCol w="902753">
                  <a:extLst>
                    <a:ext uri="{9D8B030D-6E8A-4147-A177-3AD203B41FA5}">
                      <a16:colId xmlns:a16="http://schemas.microsoft.com/office/drawing/2014/main" val="3774893902"/>
                    </a:ext>
                  </a:extLst>
                </a:gridCol>
                <a:gridCol w="810778">
                  <a:extLst>
                    <a:ext uri="{9D8B030D-6E8A-4147-A177-3AD203B41FA5}">
                      <a16:colId xmlns:a16="http://schemas.microsoft.com/office/drawing/2014/main" val="2818638303"/>
                    </a:ext>
                  </a:extLst>
                </a:gridCol>
                <a:gridCol w="702152">
                  <a:extLst>
                    <a:ext uri="{9D8B030D-6E8A-4147-A177-3AD203B41FA5}">
                      <a16:colId xmlns:a16="http://schemas.microsoft.com/office/drawing/2014/main" val="296430935"/>
                    </a:ext>
                  </a:extLst>
                </a:gridCol>
              </a:tblGrid>
              <a:tr h="347882">
                <a:tc>
                  <a:txBody>
                    <a:bodyPr/>
                    <a:lstStyle/>
                    <a:p>
                      <a:pPr algn="ctr"/>
                      <a:endParaRPr lang="en-US" sz="1600"/>
                    </a:p>
                  </a:txBody>
                  <a:tcPr anchor="ctr"/>
                </a:tc>
                <a:tc>
                  <a:txBody>
                    <a:bodyPr/>
                    <a:lstStyle/>
                    <a:p>
                      <a:pPr algn="ctr"/>
                      <a:endParaRPr lang="en-US" sz="1600"/>
                    </a:p>
                  </a:txBody>
                  <a:tcPr anchor="ctr"/>
                </a:tc>
                <a:tc gridSpan="2">
                  <a:txBody>
                    <a:bodyPr/>
                    <a:lstStyle/>
                    <a:p>
                      <a:pPr algn="ctr"/>
                      <a:r>
                        <a:rPr lang="en-US" sz="1600" b="1"/>
                        <a:t>OKN-MMIC</a:t>
                      </a:r>
                    </a:p>
                  </a:txBody>
                  <a:tcPr anchor="ctr"/>
                </a:tc>
                <a:tc hMerge="1">
                  <a:txBody>
                    <a:bodyPr/>
                    <a:lstStyle/>
                    <a:p>
                      <a:endParaRPr lang="en-US"/>
                    </a:p>
                  </a:txBody>
                  <a:tcPr/>
                </a:tc>
                <a:tc>
                  <a:txBody>
                    <a:bodyPr/>
                    <a:lstStyle/>
                    <a:p>
                      <a:pPr algn="ctr"/>
                      <a:endParaRPr lang="en-US" sz="1600"/>
                    </a:p>
                  </a:txBody>
                  <a:tcPr anchor="ctr"/>
                </a:tc>
                <a:extLst>
                  <a:ext uri="{0D108BD9-81ED-4DB2-BD59-A6C34878D82A}">
                    <a16:rowId xmlns:a16="http://schemas.microsoft.com/office/drawing/2014/main" val="799697033"/>
                  </a:ext>
                </a:extLst>
              </a:tr>
              <a:tr h="600886">
                <a:tc>
                  <a:txBody>
                    <a:bodyPr/>
                    <a:lstStyle/>
                    <a:p>
                      <a:pPr algn="ctr"/>
                      <a:endParaRPr lang="en-US" sz="1600"/>
                    </a:p>
                  </a:txBody>
                  <a:tcPr anchor="ctr"/>
                </a:tc>
                <a:tc>
                  <a:txBody>
                    <a:bodyPr/>
                    <a:lstStyle/>
                    <a:p>
                      <a:pPr algn="ctr"/>
                      <a:endParaRPr lang="en-US" sz="1600"/>
                    </a:p>
                  </a:txBody>
                  <a:tcPr anchor="ctr"/>
                </a:tc>
                <a:tc>
                  <a:txBody>
                    <a:bodyPr/>
                    <a:lstStyle/>
                    <a:p>
                      <a:pPr algn="ctr"/>
                      <a:r>
                        <a:rPr lang="en-US" sz="1600" b="1"/>
                        <a:t>Present</a:t>
                      </a:r>
                    </a:p>
                  </a:txBody>
                  <a:tcPr anchor="ctr"/>
                </a:tc>
                <a:tc>
                  <a:txBody>
                    <a:bodyPr/>
                    <a:lstStyle/>
                    <a:p>
                      <a:pPr algn="ctr"/>
                      <a:r>
                        <a:rPr lang="en-US" sz="1600" b="1"/>
                        <a:t>Absent</a:t>
                      </a:r>
                    </a:p>
                  </a:txBody>
                  <a:tcPr anchor="ctr"/>
                </a:tc>
                <a:tc>
                  <a:txBody>
                    <a:bodyPr/>
                    <a:lstStyle/>
                    <a:p>
                      <a:pPr algn="ctr"/>
                      <a:r>
                        <a:rPr lang="en-US" sz="1600" b="1"/>
                        <a:t>Total</a:t>
                      </a:r>
                    </a:p>
                  </a:txBody>
                  <a:tcPr anchor="ctr"/>
                </a:tc>
                <a:extLst>
                  <a:ext uri="{0D108BD9-81ED-4DB2-BD59-A6C34878D82A}">
                    <a16:rowId xmlns:a16="http://schemas.microsoft.com/office/drawing/2014/main" val="3079520751"/>
                  </a:ext>
                </a:extLst>
              </a:tr>
              <a:tr h="853891">
                <a:tc rowSpan="2">
                  <a:txBody>
                    <a:bodyPr/>
                    <a:lstStyle/>
                    <a:p>
                      <a:pPr algn="ctr"/>
                      <a:r>
                        <a:rPr lang="en-US" sz="1600" b="1"/>
                        <a:t>Human</a:t>
                      </a:r>
                    </a:p>
                  </a:txBody>
                  <a:tcPr vert="vert270" anchor="ctr"/>
                </a:tc>
                <a:tc>
                  <a:txBody>
                    <a:bodyPr/>
                    <a:lstStyle/>
                    <a:p>
                      <a:pPr algn="ctr"/>
                      <a:r>
                        <a:rPr lang="en-US" sz="1600" b="1"/>
                        <a:t>Present</a:t>
                      </a:r>
                    </a:p>
                  </a:txBody>
                  <a:tcPr vert="vert270" anchor="ctr"/>
                </a:tc>
                <a:tc>
                  <a:txBody>
                    <a:bodyPr/>
                    <a:lstStyle/>
                    <a:p>
                      <a:pPr algn="ctr"/>
                      <a:r>
                        <a:rPr lang="en-US" sz="1600"/>
                        <a:t>TP</a:t>
                      </a:r>
                    </a:p>
                    <a:p>
                      <a:pPr algn="ctr"/>
                      <a:r>
                        <a:rPr lang="en-US" sz="1600"/>
                        <a:t>61</a:t>
                      </a:r>
                    </a:p>
                    <a:p>
                      <a:pPr algn="ctr"/>
                      <a:r>
                        <a:rPr lang="en-US" sz="1600"/>
                        <a:t>57%</a:t>
                      </a:r>
                    </a:p>
                  </a:txBody>
                  <a:tcPr anchor="ctr"/>
                </a:tc>
                <a:tc>
                  <a:txBody>
                    <a:bodyPr/>
                    <a:lstStyle/>
                    <a:p>
                      <a:pPr algn="ctr"/>
                      <a:r>
                        <a:rPr lang="en-US" sz="1600"/>
                        <a:t>FN</a:t>
                      </a:r>
                    </a:p>
                    <a:p>
                      <a:pPr algn="ctr"/>
                      <a:r>
                        <a:rPr lang="en-US" sz="1600"/>
                        <a:t>8</a:t>
                      </a:r>
                    </a:p>
                    <a:p>
                      <a:pPr algn="ctr"/>
                      <a:r>
                        <a:rPr lang="en-US" sz="1600"/>
                        <a:t>7%</a:t>
                      </a:r>
                    </a:p>
                  </a:txBody>
                  <a:tcPr anchor="ctr"/>
                </a:tc>
                <a:tc>
                  <a:txBody>
                    <a:bodyPr/>
                    <a:lstStyle/>
                    <a:p>
                      <a:pPr algn="ctr"/>
                      <a:r>
                        <a:rPr lang="en-US" sz="1600" b="1"/>
                        <a:t>69</a:t>
                      </a:r>
                    </a:p>
                    <a:p>
                      <a:pPr algn="ctr"/>
                      <a:r>
                        <a:rPr lang="en-US" sz="1600" b="1"/>
                        <a:t>64%</a:t>
                      </a:r>
                    </a:p>
                  </a:txBody>
                  <a:tcPr anchor="ctr"/>
                </a:tc>
                <a:extLst>
                  <a:ext uri="{0D108BD9-81ED-4DB2-BD59-A6C34878D82A}">
                    <a16:rowId xmlns:a16="http://schemas.microsoft.com/office/drawing/2014/main" val="2635440572"/>
                  </a:ext>
                </a:extLst>
              </a:tr>
              <a:tr h="853891">
                <a:tc vMerge="1">
                  <a:txBody>
                    <a:bodyPr/>
                    <a:lstStyle/>
                    <a:p>
                      <a:endParaRPr lang="en-US"/>
                    </a:p>
                  </a:txBody>
                  <a:tcPr/>
                </a:tc>
                <a:tc>
                  <a:txBody>
                    <a:bodyPr/>
                    <a:lstStyle/>
                    <a:p>
                      <a:pPr algn="ctr"/>
                      <a:r>
                        <a:rPr lang="en-US" sz="1600" b="1"/>
                        <a:t>Absent</a:t>
                      </a:r>
                    </a:p>
                  </a:txBody>
                  <a:tcPr vert="vert270" anchor="ctr"/>
                </a:tc>
                <a:tc>
                  <a:txBody>
                    <a:bodyPr/>
                    <a:lstStyle/>
                    <a:p>
                      <a:pPr algn="ctr"/>
                      <a:r>
                        <a:rPr lang="en-US" sz="1600"/>
                        <a:t>FP</a:t>
                      </a:r>
                    </a:p>
                    <a:p>
                      <a:pPr algn="ctr"/>
                      <a:r>
                        <a:rPr lang="en-US" sz="1600"/>
                        <a:t>0</a:t>
                      </a:r>
                    </a:p>
                    <a:p>
                      <a:pPr algn="ctr"/>
                      <a:r>
                        <a:rPr lang="en-US" sz="1600"/>
                        <a:t>0%</a:t>
                      </a:r>
                    </a:p>
                  </a:txBody>
                  <a:tcPr anchor="ctr"/>
                </a:tc>
                <a:tc>
                  <a:txBody>
                    <a:bodyPr/>
                    <a:lstStyle/>
                    <a:p>
                      <a:pPr algn="ctr"/>
                      <a:r>
                        <a:rPr lang="en-US" sz="1600"/>
                        <a:t>TN</a:t>
                      </a:r>
                    </a:p>
                    <a:p>
                      <a:pPr algn="ctr"/>
                      <a:r>
                        <a:rPr lang="en-US" sz="1600"/>
                        <a:t>38</a:t>
                      </a:r>
                    </a:p>
                    <a:p>
                      <a:pPr algn="ctr"/>
                      <a:r>
                        <a:rPr lang="en-US" sz="1600"/>
                        <a:t>36%</a:t>
                      </a:r>
                    </a:p>
                  </a:txBody>
                  <a:tcPr anchor="ctr"/>
                </a:tc>
                <a:tc>
                  <a:txBody>
                    <a:bodyPr/>
                    <a:lstStyle/>
                    <a:p>
                      <a:pPr algn="ctr"/>
                      <a:r>
                        <a:rPr lang="en-US" sz="1600" b="1"/>
                        <a:t>38</a:t>
                      </a:r>
                    </a:p>
                    <a:p>
                      <a:pPr algn="ctr"/>
                      <a:r>
                        <a:rPr lang="en-US" sz="1600" b="1"/>
                        <a:t>36%</a:t>
                      </a:r>
                    </a:p>
                  </a:txBody>
                  <a:tcPr anchor="ctr"/>
                </a:tc>
                <a:extLst>
                  <a:ext uri="{0D108BD9-81ED-4DB2-BD59-A6C34878D82A}">
                    <a16:rowId xmlns:a16="http://schemas.microsoft.com/office/drawing/2014/main" val="842744752"/>
                  </a:ext>
                </a:extLst>
              </a:tr>
              <a:tr h="600886">
                <a:tc>
                  <a:txBody>
                    <a:bodyPr/>
                    <a:lstStyle/>
                    <a:p>
                      <a:pPr algn="ctr"/>
                      <a:endParaRPr lang="en-US" sz="160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a:t>Total</a:t>
                      </a:r>
                    </a:p>
                    <a:p>
                      <a:pPr algn="ctr"/>
                      <a:endParaRPr lang="en-US" sz="1600" b="1"/>
                    </a:p>
                  </a:txBody>
                  <a:tcPr anchor="ctr"/>
                </a:tc>
                <a:tc>
                  <a:txBody>
                    <a:bodyPr/>
                    <a:lstStyle/>
                    <a:p>
                      <a:pPr algn="ctr"/>
                      <a:r>
                        <a:rPr lang="en-US" sz="1600" b="1" strike="noStrike"/>
                        <a:t>61</a:t>
                      </a:r>
                    </a:p>
                    <a:p>
                      <a:pPr algn="ctr"/>
                      <a:r>
                        <a:rPr lang="en-US" sz="1600" b="1" strike="noStrike"/>
                        <a:t>48%</a:t>
                      </a:r>
                    </a:p>
                  </a:txBody>
                  <a:tcPr anchor="ctr"/>
                </a:tc>
                <a:tc>
                  <a:txBody>
                    <a:bodyPr/>
                    <a:lstStyle/>
                    <a:p>
                      <a:pPr algn="ctr"/>
                      <a:r>
                        <a:rPr lang="en-US" sz="1600" b="1" strike="noStrike"/>
                        <a:t>46</a:t>
                      </a:r>
                    </a:p>
                    <a:p>
                      <a:pPr algn="ctr"/>
                      <a:r>
                        <a:rPr lang="en-US" sz="1600" b="1" strike="noStrike"/>
                        <a:t>43%</a:t>
                      </a:r>
                    </a:p>
                  </a:txBody>
                  <a:tcPr anchor="ctr"/>
                </a:tc>
                <a:tc>
                  <a:txBody>
                    <a:bodyPr/>
                    <a:lstStyle/>
                    <a:p>
                      <a:pPr algn="ctr"/>
                      <a:r>
                        <a:rPr lang="en-US" sz="1600" b="1" dirty="0"/>
                        <a:t>107</a:t>
                      </a:r>
                    </a:p>
                  </a:txBody>
                  <a:tcPr anchor="ctr"/>
                </a:tc>
                <a:extLst>
                  <a:ext uri="{0D108BD9-81ED-4DB2-BD59-A6C34878D82A}">
                    <a16:rowId xmlns:a16="http://schemas.microsoft.com/office/drawing/2014/main" val="638540027"/>
                  </a:ext>
                </a:extLst>
              </a:tr>
            </a:tbl>
          </a:graphicData>
        </a:graphic>
      </p:graphicFrame>
      <p:graphicFrame>
        <p:nvGraphicFramePr>
          <p:cNvPr id="6" name="Table 5">
            <a:extLst>
              <a:ext uri="{FF2B5EF4-FFF2-40B4-BE49-F238E27FC236}">
                <a16:creationId xmlns:a16="http://schemas.microsoft.com/office/drawing/2014/main" id="{CB173FA5-8874-F13F-5ACF-FB81A22E1461}"/>
              </a:ext>
            </a:extLst>
          </p:cNvPr>
          <p:cNvGraphicFramePr>
            <a:graphicFrameLocks noGrp="1"/>
          </p:cNvGraphicFramePr>
          <p:nvPr/>
        </p:nvGraphicFramePr>
        <p:xfrm>
          <a:off x="8243847" y="2235218"/>
          <a:ext cx="3385870" cy="3237802"/>
        </p:xfrm>
        <a:graphic>
          <a:graphicData uri="http://schemas.openxmlformats.org/drawingml/2006/table">
            <a:tbl>
              <a:tblPr firstRow="1" bandRow="1">
                <a:tableStyleId>{5940675A-B579-460E-94D1-54222C63F5DA}</a:tableStyleId>
              </a:tblPr>
              <a:tblGrid>
                <a:gridCol w="288813">
                  <a:extLst>
                    <a:ext uri="{9D8B030D-6E8A-4147-A177-3AD203B41FA5}">
                      <a16:colId xmlns:a16="http://schemas.microsoft.com/office/drawing/2014/main" val="2997840181"/>
                    </a:ext>
                  </a:extLst>
                </a:gridCol>
                <a:gridCol w="751157">
                  <a:extLst>
                    <a:ext uri="{9D8B030D-6E8A-4147-A177-3AD203B41FA5}">
                      <a16:colId xmlns:a16="http://schemas.microsoft.com/office/drawing/2014/main" val="424595022"/>
                    </a:ext>
                  </a:extLst>
                </a:gridCol>
                <a:gridCol w="840775">
                  <a:extLst>
                    <a:ext uri="{9D8B030D-6E8A-4147-A177-3AD203B41FA5}">
                      <a16:colId xmlns:a16="http://schemas.microsoft.com/office/drawing/2014/main" val="3774893902"/>
                    </a:ext>
                  </a:extLst>
                </a:gridCol>
                <a:gridCol w="827950">
                  <a:extLst>
                    <a:ext uri="{9D8B030D-6E8A-4147-A177-3AD203B41FA5}">
                      <a16:colId xmlns:a16="http://schemas.microsoft.com/office/drawing/2014/main" val="2818638303"/>
                    </a:ext>
                  </a:extLst>
                </a:gridCol>
                <a:gridCol w="677175">
                  <a:extLst>
                    <a:ext uri="{9D8B030D-6E8A-4147-A177-3AD203B41FA5}">
                      <a16:colId xmlns:a16="http://schemas.microsoft.com/office/drawing/2014/main" val="296430935"/>
                    </a:ext>
                  </a:extLst>
                </a:gridCol>
              </a:tblGrid>
              <a:tr h="413759">
                <a:tc>
                  <a:txBody>
                    <a:bodyPr/>
                    <a:lstStyle/>
                    <a:p>
                      <a:pPr algn="ctr"/>
                      <a:endParaRPr lang="en-US" sz="1600" dirty="0"/>
                    </a:p>
                  </a:txBody>
                  <a:tcPr anchor="ctr"/>
                </a:tc>
                <a:tc>
                  <a:txBody>
                    <a:bodyPr/>
                    <a:lstStyle/>
                    <a:p>
                      <a:pPr algn="ctr"/>
                      <a:endParaRPr lang="en-US" sz="1600"/>
                    </a:p>
                  </a:txBody>
                  <a:tcPr anchor="ctr"/>
                </a:tc>
                <a:tc gridSpan="2">
                  <a:txBody>
                    <a:bodyPr/>
                    <a:lstStyle/>
                    <a:p>
                      <a:pPr algn="ctr"/>
                      <a:r>
                        <a:rPr lang="en-US" sz="1600" b="1"/>
                        <a:t>OKN-MMIC-STEP</a:t>
                      </a:r>
                    </a:p>
                  </a:txBody>
                  <a:tcPr anchor="ctr"/>
                </a:tc>
                <a:tc hMerge="1">
                  <a:txBody>
                    <a:bodyPr/>
                    <a:lstStyle/>
                    <a:p>
                      <a:endParaRPr lang="en-US"/>
                    </a:p>
                  </a:txBody>
                  <a:tcPr/>
                </a:tc>
                <a:tc>
                  <a:txBody>
                    <a:bodyPr/>
                    <a:lstStyle/>
                    <a:p>
                      <a:pPr algn="ctr"/>
                      <a:endParaRPr lang="en-US" sz="1600"/>
                    </a:p>
                  </a:txBody>
                  <a:tcPr anchor="ctr"/>
                </a:tc>
                <a:extLst>
                  <a:ext uri="{0D108BD9-81ED-4DB2-BD59-A6C34878D82A}">
                    <a16:rowId xmlns:a16="http://schemas.microsoft.com/office/drawing/2014/main" val="799697033"/>
                  </a:ext>
                </a:extLst>
              </a:tr>
              <a:tr h="533925">
                <a:tc>
                  <a:txBody>
                    <a:bodyPr/>
                    <a:lstStyle/>
                    <a:p>
                      <a:pPr algn="ctr"/>
                      <a:endParaRPr lang="en-US" sz="1600"/>
                    </a:p>
                  </a:txBody>
                  <a:tcPr anchor="ctr"/>
                </a:tc>
                <a:tc>
                  <a:txBody>
                    <a:bodyPr/>
                    <a:lstStyle/>
                    <a:p>
                      <a:pPr algn="ctr"/>
                      <a:endParaRPr lang="en-US" sz="1600"/>
                    </a:p>
                  </a:txBody>
                  <a:tcPr anchor="ctr"/>
                </a:tc>
                <a:tc>
                  <a:txBody>
                    <a:bodyPr/>
                    <a:lstStyle/>
                    <a:p>
                      <a:pPr algn="ctr"/>
                      <a:r>
                        <a:rPr lang="en-US" sz="1600" b="1"/>
                        <a:t>Present</a:t>
                      </a:r>
                    </a:p>
                  </a:txBody>
                  <a:tcPr anchor="ctr"/>
                </a:tc>
                <a:tc>
                  <a:txBody>
                    <a:bodyPr/>
                    <a:lstStyle/>
                    <a:p>
                      <a:pPr algn="ctr"/>
                      <a:r>
                        <a:rPr lang="en-US" sz="1600" b="1"/>
                        <a:t>Absent</a:t>
                      </a:r>
                    </a:p>
                  </a:txBody>
                  <a:tcPr anchor="ctr"/>
                </a:tc>
                <a:tc>
                  <a:txBody>
                    <a:bodyPr/>
                    <a:lstStyle/>
                    <a:p>
                      <a:pPr algn="ctr"/>
                      <a:r>
                        <a:rPr lang="en-US" sz="1600" b="1"/>
                        <a:t>Total</a:t>
                      </a:r>
                    </a:p>
                  </a:txBody>
                  <a:tcPr anchor="ctr"/>
                </a:tc>
                <a:extLst>
                  <a:ext uri="{0D108BD9-81ED-4DB2-BD59-A6C34878D82A}">
                    <a16:rowId xmlns:a16="http://schemas.microsoft.com/office/drawing/2014/main" val="3079520751"/>
                  </a:ext>
                </a:extLst>
              </a:tr>
              <a:tr h="847030">
                <a:tc rowSpan="2">
                  <a:txBody>
                    <a:bodyPr/>
                    <a:lstStyle/>
                    <a:p>
                      <a:pPr algn="ctr"/>
                      <a:r>
                        <a:rPr lang="en-US" sz="1600" b="1"/>
                        <a:t>Human</a:t>
                      </a:r>
                    </a:p>
                  </a:txBody>
                  <a:tcPr vert="vert270" anchor="ctr"/>
                </a:tc>
                <a:tc>
                  <a:txBody>
                    <a:bodyPr/>
                    <a:lstStyle/>
                    <a:p>
                      <a:pPr algn="ctr"/>
                      <a:r>
                        <a:rPr lang="en-US" sz="1600" b="1"/>
                        <a:t>Present</a:t>
                      </a:r>
                    </a:p>
                  </a:txBody>
                  <a:tcPr vert="vert270" anchor="ctr"/>
                </a:tc>
                <a:tc>
                  <a:txBody>
                    <a:bodyPr/>
                    <a:lstStyle/>
                    <a:p>
                      <a:pPr algn="ctr"/>
                      <a:r>
                        <a:rPr lang="en-US" sz="1600"/>
                        <a:t>TP</a:t>
                      </a:r>
                    </a:p>
                    <a:p>
                      <a:pPr algn="ctr"/>
                      <a:r>
                        <a:rPr lang="en-US" sz="1600"/>
                        <a:t>63</a:t>
                      </a:r>
                    </a:p>
                    <a:p>
                      <a:pPr algn="ctr"/>
                      <a:r>
                        <a:rPr lang="en-US" sz="1600"/>
                        <a:t>59%</a:t>
                      </a:r>
                    </a:p>
                  </a:txBody>
                  <a:tcPr anchor="ctr"/>
                </a:tc>
                <a:tc>
                  <a:txBody>
                    <a:bodyPr/>
                    <a:lstStyle/>
                    <a:p>
                      <a:pPr algn="ctr"/>
                      <a:r>
                        <a:rPr lang="en-US" sz="1600"/>
                        <a:t>FN</a:t>
                      </a:r>
                    </a:p>
                    <a:p>
                      <a:pPr algn="ctr"/>
                      <a:r>
                        <a:rPr lang="en-US" sz="1600"/>
                        <a:t>6</a:t>
                      </a:r>
                    </a:p>
                    <a:p>
                      <a:pPr algn="ctr"/>
                      <a:r>
                        <a:rPr lang="en-US" sz="1600"/>
                        <a:t>6%</a:t>
                      </a:r>
                    </a:p>
                  </a:txBody>
                  <a:tcPr anchor="ctr"/>
                </a:tc>
                <a:tc>
                  <a:txBody>
                    <a:bodyPr/>
                    <a:lstStyle/>
                    <a:p>
                      <a:pPr algn="ctr"/>
                      <a:r>
                        <a:rPr lang="en-US" sz="1600" b="1"/>
                        <a:t>69</a:t>
                      </a:r>
                    </a:p>
                    <a:p>
                      <a:pPr algn="ctr"/>
                      <a:r>
                        <a:rPr lang="en-US" sz="1600" b="1"/>
                        <a:t>64%</a:t>
                      </a:r>
                    </a:p>
                  </a:txBody>
                  <a:tcPr anchor="ctr"/>
                </a:tc>
                <a:extLst>
                  <a:ext uri="{0D108BD9-81ED-4DB2-BD59-A6C34878D82A}">
                    <a16:rowId xmlns:a16="http://schemas.microsoft.com/office/drawing/2014/main" val="2635440572"/>
                  </a:ext>
                </a:extLst>
              </a:tr>
              <a:tr h="847030">
                <a:tc vMerge="1">
                  <a:txBody>
                    <a:bodyPr/>
                    <a:lstStyle/>
                    <a:p>
                      <a:endParaRPr lang="en-US"/>
                    </a:p>
                  </a:txBody>
                  <a:tcPr/>
                </a:tc>
                <a:tc>
                  <a:txBody>
                    <a:bodyPr/>
                    <a:lstStyle/>
                    <a:p>
                      <a:pPr algn="ctr"/>
                      <a:r>
                        <a:rPr lang="en-US" sz="1600" b="1"/>
                        <a:t>Absent</a:t>
                      </a:r>
                    </a:p>
                  </a:txBody>
                  <a:tcPr vert="vert270" anchor="ctr"/>
                </a:tc>
                <a:tc>
                  <a:txBody>
                    <a:bodyPr/>
                    <a:lstStyle/>
                    <a:p>
                      <a:pPr algn="ctr"/>
                      <a:r>
                        <a:rPr lang="en-US" sz="1600"/>
                        <a:t>FP</a:t>
                      </a:r>
                    </a:p>
                    <a:p>
                      <a:pPr algn="ctr"/>
                      <a:r>
                        <a:rPr lang="en-US" sz="1600"/>
                        <a:t>1</a:t>
                      </a:r>
                    </a:p>
                    <a:p>
                      <a:pPr algn="ctr"/>
                      <a:r>
                        <a:rPr lang="en-US" sz="1600"/>
                        <a:t>1%</a:t>
                      </a:r>
                    </a:p>
                  </a:txBody>
                  <a:tcPr anchor="ctr"/>
                </a:tc>
                <a:tc>
                  <a:txBody>
                    <a:bodyPr/>
                    <a:lstStyle/>
                    <a:p>
                      <a:pPr algn="ctr"/>
                      <a:r>
                        <a:rPr lang="en-US" sz="1600"/>
                        <a:t>TN</a:t>
                      </a:r>
                    </a:p>
                    <a:p>
                      <a:pPr algn="ctr"/>
                      <a:r>
                        <a:rPr lang="en-US" sz="1600"/>
                        <a:t>37</a:t>
                      </a:r>
                    </a:p>
                    <a:p>
                      <a:pPr algn="ctr"/>
                      <a:r>
                        <a:rPr lang="en-US" sz="1600"/>
                        <a:t>35%</a:t>
                      </a:r>
                    </a:p>
                  </a:txBody>
                  <a:tcPr anchor="ctr"/>
                </a:tc>
                <a:tc>
                  <a:txBody>
                    <a:bodyPr/>
                    <a:lstStyle/>
                    <a:p>
                      <a:pPr algn="ctr"/>
                      <a:r>
                        <a:rPr lang="en-US" sz="1600" b="1"/>
                        <a:t>38</a:t>
                      </a:r>
                    </a:p>
                    <a:p>
                      <a:pPr algn="ctr"/>
                      <a:r>
                        <a:rPr lang="en-US" sz="1600" b="1"/>
                        <a:t>36%</a:t>
                      </a:r>
                    </a:p>
                  </a:txBody>
                  <a:tcPr anchor="ctr"/>
                </a:tc>
                <a:extLst>
                  <a:ext uri="{0D108BD9-81ED-4DB2-BD59-A6C34878D82A}">
                    <a16:rowId xmlns:a16="http://schemas.microsoft.com/office/drawing/2014/main" val="842744752"/>
                  </a:ext>
                </a:extLst>
              </a:tr>
              <a:tr h="596058">
                <a:tc>
                  <a:txBody>
                    <a:bodyPr/>
                    <a:lstStyle/>
                    <a:p>
                      <a:pPr algn="ctr"/>
                      <a:endParaRPr lang="en-US" sz="160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a:t>Total</a:t>
                      </a:r>
                    </a:p>
                    <a:p>
                      <a:pPr algn="ctr"/>
                      <a:endParaRPr lang="en-US" sz="1600" b="1"/>
                    </a:p>
                  </a:txBody>
                  <a:tcPr anchor="ctr"/>
                </a:tc>
                <a:tc>
                  <a:txBody>
                    <a:bodyPr/>
                    <a:lstStyle/>
                    <a:p>
                      <a:pPr algn="ctr"/>
                      <a:r>
                        <a:rPr lang="en-US" sz="1600" b="1" strike="noStrike" dirty="0"/>
                        <a:t>64</a:t>
                      </a:r>
                    </a:p>
                    <a:p>
                      <a:pPr algn="ctr"/>
                      <a:r>
                        <a:rPr lang="en-US" sz="1600" b="1" strike="noStrike" dirty="0"/>
                        <a:t>60%</a:t>
                      </a:r>
                    </a:p>
                  </a:txBody>
                  <a:tcPr anchor="ctr"/>
                </a:tc>
                <a:tc>
                  <a:txBody>
                    <a:bodyPr/>
                    <a:lstStyle/>
                    <a:p>
                      <a:pPr algn="ctr"/>
                      <a:r>
                        <a:rPr lang="en-US" sz="1600" b="1" strike="noStrike"/>
                        <a:t>43</a:t>
                      </a:r>
                    </a:p>
                    <a:p>
                      <a:pPr algn="ctr"/>
                      <a:r>
                        <a:rPr lang="en-US" sz="1600" b="1" strike="noStrike"/>
                        <a:t>40%</a:t>
                      </a:r>
                    </a:p>
                  </a:txBody>
                  <a:tcPr anchor="ctr"/>
                </a:tc>
                <a:tc>
                  <a:txBody>
                    <a:bodyPr/>
                    <a:lstStyle/>
                    <a:p>
                      <a:pPr algn="ctr"/>
                      <a:r>
                        <a:rPr lang="en-US" sz="1600" b="1" dirty="0"/>
                        <a:t>107</a:t>
                      </a:r>
                    </a:p>
                  </a:txBody>
                  <a:tcPr anchor="ctr"/>
                </a:tc>
                <a:extLst>
                  <a:ext uri="{0D108BD9-81ED-4DB2-BD59-A6C34878D82A}">
                    <a16:rowId xmlns:a16="http://schemas.microsoft.com/office/drawing/2014/main" val="638540027"/>
                  </a:ext>
                </a:extLst>
              </a:tr>
            </a:tbl>
          </a:graphicData>
        </a:graphic>
      </p:graphicFrame>
      <p:graphicFrame>
        <p:nvGraphicFramePr>
          <p:cNvPr id="8" name="Table 7">
            <a:extLst>
              <a:ext uri="{FF2B5EF4-FFF2-40B4-BE49-F238E27FC236}">
                <a16:creationId xmlns:a16="http://schemas.microsoft.com/office/drawing/2014/main" id="{CC18C6F4-038E-A3F7-F7A7-66137AAE3531}"/>
              </a:ext>
            </a:extLst>
          </p:cNvPr>
          <p:cNvGraphicFramePr>
            <a:graphicFrameLocks noGrp="1"/>
          </p:cNvGraphicFramePr>
          <p:nvPr/>
        </p:nvGraphicFramePr>
        <p:xfrm>
          <a:off x="452063" y="2235219"/>
          <a:ext cx="3583383" cy="3237801"/>
        </p:xfrm>
        <a:graphic>
          <a:graphicData uri="http://schemas.openxmlformats.org/drawingml/2006/table">
            <a:tbl>
              <a:tblPr firstRow="1" bandRow="1">
                <a:tableStyleId>{5940675A-B579-460E-94D1-54222C63F5DA}</a:tableStyleId>
              </a:tblPr>
              <a:tblGrid>
                <a:gridCol w="213260">
                  <a:extLst>
                    <a:ext uri="{9D8B030D-6E8A-4147-A177-3AD203B41FA5}">
                      <a16:colId xmlns:a16="http://schemas.microsoft.com/office/drawing/2014/main" val="2997840181"/>
                    </a:ext>
                  </a:extLst>
                </a:gridCol>
                <a:gridCol w="743698">
                  <a:extLst>
                    <a:ext uri="{9D8B030D-6E8A-4147-A177-3AD203B41FA5}">
                      <a16:colId xmlns:a16="http://schemas.microsoft.com/office/drawing/2014/main" val="424595022"/>
                    </a:ext>
                  </a:extLst>
                </a:gridCol>
                <a:gridCol w="973715">
                  <a:extLst>
                    <a:ext uri="{9D8B030D-6E8A-4147-A177-3AD203B41FA5}">
                      <a16:colId xmlns:a16="http://schemas.microsoft.com/office/drawing/2014/main" val="3774893902"/>
                    </a:ext>
                  </a:extLst>
                </a:gridCol>
                <a:gridCol w="939736">
                  <a:extLst>
                    <a:ext uri="{9D8B030D-6E8A-4147-A177-3AD203B41FA5}">
                      <a16:colId xmlns:a16="http://schemas.microsoft.com/office/drawing/2014/main" val="2818638303"/>
                    </a:ext>
                  </a:extLst>
                </a:gridCol>
                <a:gridCol w="712974">
                  <a:extLst>
                    <a:ext uri="{9D8B030D-6E8A-4147-A177-3AD203B41FA5}">
                      <a16:colId xmlns:a16="http://schemas.microsoft.com/office/drawing/2014/main" val="296430935"/>
                    </a:ext>
                  </a:extLst>
                </a:gridCol>
              </a:tblGrid>
              <a:tr h="339397">
                <a:tc>
                  <a:txBody>
                    <a:bodyPr/>
                    <a:lstStyle/>
                    <a:p>
                      <a:pPr algn="ctr"/>
                      <a:endParaRPr lang="en-US" sz="1600"/>
                    </a:p>
                  </a:txBody>
                  <a:tcPr anchor="ctr"/>
                </a:tc>
                <a:tc>
                  <a:txBody>
                    <a:bodyPr/>
                    <a:lstStyle/>
                    <a:p>
                      <a:pPr algn="ctr"/>
                      <a:endParaRPr lang="en-US" sz="1600"/>
                    </a:p>
                  </a:txBody>
                  <a:tcPr anchor="ctr"/>
                </a:tc>
                <a:tc gridSpan="2">
                  <a:txBody>
                    <a:bodyPr/>
                    <a:lstStyle/>
                    <a:p>
                      <a:pPr algn="ctr"/>
                      <a:r>
                        <a:rPr lang="en-US" sz="1600" b="1"/>
                        <a:t>OKN-G</a:t>
                      </a:r>
                    </a:p>
                  </a:txBody>
                  <a:tcPr anchor="ctr"/>
                </a:tc>
                <a:tc hMerge="1">
                  <a:txBody>
                    <a:bodyPr/>
                    <a:lstStyle/>
                    <a:p>
                      <a:endParaRPr lang="en-US"/>
                    </a:p>
                  </a:txBody>
                  <a:tcPr/>
                </a:tc>
                <a:tc>
                  <a:txBody>
                    <a:bodyPr/>
                    <a:lstStyle/>
                    <a:p>
                      <a:pPr algn="ctr"/>
                      <a:endParaRPr lang="en-US" sz="1600"/>
                    </a:p>
                  </a:txBody>
                  <a:tcPr anchor="ctr"/>
                </a:tc>
                <a:extLst>
                  <a:ext uri="{0D108BD9-81ED-4DB2-BD59-A6C34878D82A}">
                    <a16:rowId xmlns:a16="http://schemas.microsoft.com/office/drawing/2014/main" val="799697033"/>
                  </a:ext>
                </a:extLst>
              </a:tr>
              <a:tr h="616138">
                <a:tc>
                  <a:txBody>
                    <a:bodyPr/>
                    <a:lstStyle/>
                    <a:p>
                      <a:pPr algn="ctr"/>
                      <a:endParaRPr lang="en-US" sz="1600"/>
                    </a:p>
                  </a:txBody>
                  <a:tcPr anchor="ctr"/>
                </a:tc>
                <a:tc>
                  <a:txBody>
                    <a:bodyPr/>
                    <a:lstStyle/>
                    <a:p>
                      <a:pPr algn="ctr"/>
                      <a:endParaRPr lang="en-US" sz="1600"/>
                    </a:p>
                  </a:txBody>
                  <a:tcPr anchor="ctr"/>
                </a:tc>
                <a:tc>
                  <a:txBody>
                    <a:bodyPr/>
                    <a:lstStyle/>
                    <a:p>
                      <a:pPr algn="ctr"/>
                      <a:r>
                        <a:rPr lang="en-US" sz="1600" b="1"/>
                        <a:t>Present</a:t>
                      </a:r>
                    </a:p>
                  </a:txBody>
                  <a:tcPr anchor="ctr"/>
                </a:tc>
                <a:tc>
                  <a:txBody>
                    <a:bodyPr/>
                    <a:lstStyle/>
                    <a:p>
                      <a:pPr algn="ctr"/>
                      <a:r>
                        <a:rPr lang="en-US" sz="1600" b="1"/>
                        <a:t>Absent</a:t>
                      </a:r>
                    </a:p>
                  </a:txBody>
                  <a:tcPr anchor="ctr"/>
                </a:tc>
                <a:tc>
                  <a:txBody>
                    <a:bodyPr/>
                    <a:lstStyle/>
                    <a:p>
                      <a:pPr algn="ctr"/>
                      <a:r>
                        <a:rPr lang="en-US" sz="1600" b="1"/>
                        <a:t>Total</a:t>
                      </a:r>
                    </a:p>
                  </a:txBody>
                  <a:tcPr anchor="ctr"/>
                </a:tc>
                <a:extLst>
                  <a:ext uri="{0D108BD9-81ED-4DB2-BD59-A6C34878D82A}">
                    <a16:rowId xmlns:a16="http://schemas.microsoft.com/office/drawing/2014/main" val="3079520751"/>
                  </a:ext>
                </a:extLst>
              </a:tr>
              <a:tr h="833064">
                <a:tc rowSpan="2">
                  <a:txBody>
                    <a:bodyPr/>
                    <a:lstStyle/>
                    <a:p>
                      <a:pPr algn="ctr"/>
                      <a:r>
                        <a:rPr lang="en-US" sz="1600" b="1"/>
                        <a:t>Human</a:t>
                      </a:r>
                    </a:p>
                  </a:txBody>
                  <a:tcPr vert="vert270" anchor="ctr"/>
                </a:tc>
                <a:tc>
                  <a:txBody>
                    <a:bodyPr/>
                    <a:lstStyle/>
                    <a:p>
                      <a:pPr algn="ctr"/>
                      <a:r>
                        <a:rPr lang="en-US" sz="1600" b="1"/>
                        <a:t>Present</a:t>
                      </a:r>
                    </a:p>
                  </a:txBody>
                  <a:tcPr vert="vert270" anchor="ctr"/>
                </a:tc>
                <a:tc>
                  <a:txBody>
                    <a:bodyPr/>
                    <a:lstStyle/>
                    <a:p>
                      <a:pPr algn="ctr"/>
                      <a:r>
                        <a:rPr lang="en-US" sz="1600"/>
                        <a:t>TP</a:t>
                      </a:r>
                    </a:p>
                    <a:p>
                      <a:pPr algn="ctr"/>
                      <a:r>
                        <a:rPr lang="en-US" sz="1600"/>
                        <a:t>50</a:t>
                      </a:r>
                    </a:p>
                    <a:p>
                      <a:pPr algn="ctr"/>
                      <a:r>
                        <a:rPr lang="en-US" sz="1600"/>
                        <a:t>47%</a:t>
                      </a:r>
                    </a:p>
                  </a:txBody>
                  <a:tcPr anchor="ctr"/>
                </a:tc>
                <a:tc>
                  <a:txBody>
                    <a:bodyPr/>
                    <a:lstStyle/>
                    <a:p>
                      <a:pPr algn="ctr"/>
                      <a:r>
                        <a:rPr lang="en-US" sz="1600"/>
                        <a:t>FN</a:t>
                      </a:r>
                    </a:p>
                    <a:p>
                      <a:pPr algn="ctr"/>
                      <a:r>
                        <a:rPr lang="en-US" sz="1600"/>
                        <a:t>19</a:t>
                      </a:r>
                    </a:p>
                    <a:p>
                      <a:pPr algn="ctr"/>
                      <a:r>
                        <a:rPr lang="en-US" sz="1600"/>
                        <a:t>18%</a:t>
                      </a:r>
                    </a:p>
                  </a:txBody>
                  <a:tcPr anchor="ctr"/>
                </a:tc>
                <a:tc>
                  <a:txBody>
                    <a:bodyPr/>
                    <a:lstStyle/>
                    <a:p>
                      <a:pPr algn="ctr"/>
                      <a:r>
                        <a:rPr lang="en-US" sz="1600" b="1"/>
                        <a:t>69</a:t>
                      </a:r>
                    </a:p>
                    <a:p>
                      <a:pPr algn="ctr"/>
                      <a:r>
                        <a:rPr lang="en-US" sz="1600" b="1"/>
                        <a:t>64%</a:t>
                      </a:r>
                    </a:p>
                  </a:txBody>
                  <a:tcPr anchor="ctr"/>
                </a:tc>
                <a:extLst>
                  <a:ext uri="{0D108BD9-81ED-4DB2-BD59-A6C34878D82A}">
                    <a16:rowId xmlns:a16="http://schemas.microsoft.com/office/drawing/2014/main" val="2635440572"/>
                  </a:ext>
                </a:extLst>
              </a:tr>
              <a:tr h="833064">
                <a:tc vMerge="1">
                  <a:txBody>
                    <a:bodyPr/>
                    <a:lstStyle/>
                    <a:p>
                      <a:endParaRPr lang="en-US"/>
                    </a:p>
                  </a:txBody>
                  <a:tcPr/>
                </a:tc>
                <a:tc>
                  <a:txBody>
                    <a:bodyPr/>
                    <a:lstStyle/>
                    <a:p>
                      <a:pPr algn="ctr"/>
                      <a:r>
                        <a:rPr lang="en-US" sz="1600" b="1"/>
                        <a:t>Absent</a:t>
                      </a:r>
                    </a:p>
                  </a:txBody>
                  <a:tcPr vert="vert270" anchor="ctr"/>
                </a:tc>
                <a:tc>
                  <a:txBody>
                    <a:bodyPr/>
                    <a:lstStyle/>
                    <a:p>
                      <a:pPr algn="ctr"/>
                      <a:r>
                        <a:rPr lang="en-US" sz="1600"/>
                        <a:t>FP</a:t>
                      </a:r>
                    </a:p>
                    <a:p>
                      <a:pPr algn="ctr"/>
                      <a:r>
                        <a:rPr lang="en-US" sz="1600"/>
                        <a:t>1</a:t>
                      </a:r>
                    </a:p>
                    <a:p>
                      <a:pPr algn="ctr"/>
                      <a:r>
                        <a:rPr lang="en-US" sz="1600"/>
                        <a:t>1%</a:t>
                      </a:r>
                    </a:p>
                  </a:txBody>
                  <a:tcPr anchor="ctr"/>
                </a:tc>
                <a:tc>
                  <a:txBody>
                    <a:bodyPr/>
                    <a:lstStyle/>
                    <a:p>
                      <a:pPr algn="ctr"/>
                      <a:r>
                        <a:rPr lang="en-US" sz="1600"/>
                        <a:t>TN</a:t>
                      </a:r>
                    </a:p>
                    <a:p>
                      <a:pPr algn="ctr"/>
                      <a:r>
                        <a:rPr lang="en-US" sz="1600"/>
                        <a:t>37</a:t>
                      </a:r>
                    </a:p>
                    <a:p>
                      <a:pPr algn="ctr"/>
                      <a:r>
                        <a:rPr lang="en-US" sz="1600"/>
                        <a:t>36%</a:t>
                      </a:r>
                    </a:p>
                  </a:txBody>
                  <a:tcPr anchor="ctr"/>
                </a:tc>
                <a:tc>
                  <a:txBody>
                    <a:bodyPr/>
                    <a:lstStyle/>
                    <a:p>
                      <a:pPr algn="ctr"/>
                      <a:r>
                        <a:rPr lang="en-US" sz="1600" b="1"/>
                        <a:t>38</a:t>
                      </a:r>
                    </a:p>
                    <a:p>
                      <a:pPr algn="ctr"/>
                      <a:r>
                        <a:rPr lang="en-US" sz="1600" b="1"/>
                        <a:t>36%</a:t>
                      </a:r>
                    </a:p>
                  </a:txBody>
                  <a:tcPr anchor="ctr"/>
                </a:tc>
                <a:extLst>
                  <a:ext uri="{0D108BD9-81ED-4DB2-BD59-A6C34878D82A}">
                    <a16:rowId xmlns:a16="http://schemas.microsoft.com/office/drawing/2014/main" val="842744752"/>
                  </a:ext>
                </a:extLst>
              </a:tr>
              <a:tr h="616138">
                <a:tc>
                  <a:txBody>
                    <a:bodyPr/>
                    <a:lstStyle/>
                    <a:p>
                      <a:pPr algn="ctr"/>
                      <a:endParaRPr lang="en-US" sz="160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dirty="0"/>
                        <a:t>Total</a:t>
                      </a:r>
                    </a:p>
                    <a:p>
                      <a:pPr algn="ctr"/>
                      <a:endParaRPr lang="en-US" sz="1600" b="1" dirty="0"/>
                    </a:p>
                  </a:txBody>
                  <a:tcPr anchor="ctr"/>
                </a:tc>
                <a:tc>
                  <a:txBody>
                    <a:bodyPr/>
                    <a:lstStyle/>
                    <a:p>
                      <a:pPr algn="ctr"/>
                      <a:r>
                        <a:rPr lang="en-US" sz="1600" b="1" strike="noStrike"/>
                        <a:t>51</a:t>
                      </a:r>
                    </a:p>
                    <a:p>
                      <a:pPr algn="ctr"/>
                      <a:r>
                        <a:rPr lang="en-US" sz="1600" b="1" strike="noStrike"/>
                        <a:t>48%</a:t>
                      </a:r>
                    </a:p>
                  </a:txBody>
                  <a:tcPr anchor="ctr"/>
                </a:tc>
                <a:tc>
                  <a:txBody>
                    <a:bodyPr/>
                    <a:lstStyle/>
                    <a:p>
                      <a:pPr algn="ctr"/>
                      <a:r>
                        <a:rPr lang="en-US" sz="1600" b="1" strike="noStrike" dirty="0"/>
                        <a:t>56</a:t>
                      </a:r>
                    </a:p>
                    <a:p>
                      <a:pPr algn="ctr"/>
                      <a:r>
                        <a:rPr lang="en-US" sz="1600" b="1" strike="noStrike" dirty="0"/>
                        <a:t>52%</a:t>
                      </a:r>
                    </a:p>
                  </a:txBody>
                  <a:tcPr anchor="ctr"/>
                </a:tc>
                <a:tc>
                  <a:txBody>
                    <a:bodyPr/>
                    <a:lstStyle/>
                    <a:p>
                      <a:pPr algn="ctr"/>
                      <a:r>
                        <a:rPr lang="en-US" sz="1600" b="1" dirty="0"/>
                        <a:t>107</a:t>
                      </a:r>
                    </a:p>
                  </a:txBody>
                  <a:tcPr anchor="ctr"/>
                </a:tc>
                <a:extLst>
                  <a:ext uri="{0D108BD9-81ED-4DB2-BD59-A6C34878D82A}">
                    <a16:rowId xmlns:a16="http://schemas.microsoft.com/office/drawing/2014/main" val="638540027"/>
                  </a:ext>
                </a:extLst>
              </a:tr>
            </a:tbl>
          </a:graphicData>
        </a:graphic>
      </p:graphicFrame>
      <p:sp>
        <p:nvSpPr>
          <p:cNvPr id="9" name="TextBox 8">
            <a:extLst>
              <a:ext uri="{FF2B5EF4-FFF2-40B4-BE49-F238E27FC236}">
                <a16:creationId xmlns:a16="http://schemas.microsoft.com/office/drawing/2014/main" id="{C689191D-68E2-6871-36D7-5212E7D31ADE}"/>
              </a:ext>
            </a:extLst>
          </p:cNvPr>
          <p:cNvSpPr txBox="1"/>
          <p:nvPr/>
        </p:nvSpPr>
        <p:spPr>
          <a:xfrm>
            <a:off x="2404997" y="5824603"/>
            <a:ext cx="436338" cy="369332"/>
          </a:xfrm>
          <a:prstGeom prst="rect">
            <a:avLst/>
          </a:prstGeom>
          <a:noFill/>
        </p:spPr>
        <p:txBody>
          <a:bodyPr wrap="none" rtlCol="0">
            <a:spAutoFit/>
          </a:bodyPr>
          <a:lstStyle/>
          <a:p>
            <a:r>
              <a:rPr lang="en-US"/>
              <a:t>(a)</a:t>
            </a:r>
          </a:p>
        </p:txBody>
      </p:sp>
      <p:sp>
        <p:nvSpPr>
          <p:cNvPr id="10" name="TextBox 9">
            <a:extLst>
              <a:ext uri="{FF2B5EF4-FFF2-40B4-BE49-F238E27FC236}">
                <a16:creationId xmlns:a16="http://schemas.microsoft.com/office/drawing/2014/main" id="{4ABAF02A-23C3-DA1D-CFBC-3A5E34B7BF56}"/>
              </a:ext>
            </a:extLst>
          </p:cNvPr>
          <p:cNvSpPr txBox="1"/>
          <p:nvPr/>
        </p:nvSpPr>
        <p:spPr>
          <a:xfrm>
            <a:off x="6096000" y="5824603"/>
            <a:ext cx="447558" cy="369332"/>
          </a:xfrm>
          <a:prstGeom prst="rect">
            <a:avLst/>
          </a:prstGeom>
          <a:noFill/>
        </p:spPr>
        <p:txBody>
          <a:bodyPr wrap="none" rtlCol="0">
            <a:spAutoFit/>
          </a:bodyPr>
          <a:lstStyle/>
          <a:p>
            <a:r>
              <a:rPr lang="en-US"/>
              <a:t>(b)</a:t>
            </a:r>
          </a:p>
        </p:txBody>
      </p:sp>
      <p:sp>
        <p:nvSpPr>
          <p:cNvPr id="11" name="TextBox 10">
            <a:extLst>
              <a:ext uri="{FF2B5EF4-FFF2-40B4-BE49-F238E27FC236}">
                <a16:creationId xmlns:a16="http://schemas.microsoft.com/office/drawing/2014/main" id="{355F6150-0A0D-2FC8-EDCD-963F0FDD825D}"/>
              </a:ext>
            </a:extLst>
          </p:cNvPr>
          <p:cNvSpPr txBox="1"/>
          <p:nvPr/>
        </p:nvSpPr>
        <p:spPr>
          <a:xfrm>
            <a:off x="10018976" y="5824603"/>
            <a:ext cx="423514" cy="369332"/>
          </a:xfrm>
          <a:prstGeom prst="rect">
            <a:avLst/>
          </a:prstGeom>
          <a:noFill/>
        </p:spPr>
        <p:txBody>
          <a:bodyPr wrap="none" rtlCol="0">
            <a:spAutoFit/>
          </a:bodyPr>
          <a:lstStyle/>
          <a:p>
            <a:r>
              <a:rPr lang="en-US"/>
              <a:t>(c)</a:t>
            </a:r>
          </a:p>
        </p:txBody>
      </p:sp>
    </p:spTree>
    <p:extLst>
      <p:ext uri="{BB962C8B-B14F-4D97-AF65-F5344CB8AC3E}">
        <p14:creationId xmlns:p14="http://schemas.microsoft.com/office/powerpoint/2010/main" val="18834282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848A07-9A1E-2BF4-D83E-A20D44FD13EF}"/>
            </a:ext>
          </a:extLst>
        </p:cNvPr>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1E6966A7-A16C-ACD3-7CD5-B48951900895}"/>
              </a:ext>
            </a:extLst>
          </p:cNvPr>
          <p:cNvGraphicFramePr>
            <a:graphicFrameLocks noGrp="1"/>
          </p:cNvGraphicFramePr>
          <p:nvPr/>
        </p:nvGraphicFramePr>
        <p:xfrm>
          <a:off x="4458984" y="2235220"/>
          <a:ext cx="3287813" cy="3257436"/>
        </p:xfrm>
        <a:graphic>
          <a:graphicData uri="http://schemas.openxmlformats.org/drawingml/2006/table">
            <a:tbl>
              <a:tblPr firstRow="1" bandRow="1">
                <a:tableStyleId>{5940675A-B579-460E-94D1-54222C63F5DA}</a:tableStyleId>
              </a:tblPr>
              <a:tblGrid>
                <a:gridCol w="261985">
                  <a:extLst>
                    <a:ext uri="{9D8B030D-6E8A-4147-A177-3AD203B41FA5}">
                      <a16:colId xmlns:a16="http://schemas.microsoft.com/office/drawing/2014/main" val="2997840181"/>
                    </a:ext>
                  </a:extLst>
                </a:gridCol>
                <a:gridCol w="610145">
                  <a:extLst>
                    <a:ext uri="{9D8B030D-6E8A-4147-A177-3AD203B41FA5}">
                      <a16:colId xmlns:a16="http://schemas.microsoft.com/office/drawing/2014/main" val="424595022"/>
                    </a:ext>
                  </a:extLst>
                </a:gridCol>
                <a:gridCol w="902753">
                  <a:extLst>
                    <a:ext uri="{9D8B030D-6E8A-4147-A177-3AD203B41FA5}">
                      <a16:colId xmlns:a16="http://schemas.microsoft.com/office/drawing/2014/main" val="3774893902"/>
                    </a:ext>
                  </a:extLst>
                </a:gridCol>
                <a:gridCol w="810778">
                  <a:extLst>
                    <a:ext uri="{9D8B030D-6E8A-4147-A177-3AD203B41FA5}">
                      <a16:colId xmlns:a16="http://schemas.microsoft.com/office/drawing/2014/main" val="2818638303"/>
                    </a:ext>
                  </a:extLst>
                </a:gridCol>
                <a:gridCol w="702152">
                  <a:extLst>
                    <a:ext uri="{9D8B030D-6E8A-4147-A177-3AD203B41FA5}">
                      <a16:colId xmlns:a16="http://schemas.microsoft.com/office/drawing/2014/main" val="296430935"/>
                    </a:ext>
                  </a:extLst>
                </a:gridCol>
              </a:tblGrid>
              <a:tr h="347882">
                <a:tc>
                  <a:txBody>
                    <a:bodyPr/>
                    <a:lstStyle/>
                    <a:p>
                      <a:pPr algn="ctr"/>
                      <a:endParaRPr lang="en-US" sz="1600"/>
                    </a:p>
                  </a:txBody>
                  <a:tcPr anchor="ctr"/>
                </a:tc>
                <a:tc>
                  <a:txBody>
                    <a:bodyPr/>
                    <a:lstStyle/>
                    <a:p>
                      <a:pPr algn="ctr"/>
                      <a:endParaRPr lang="en-US" sz="1600"/>
                    </a:p>
                  </a:txBody>
                  <a:tcPr anchor="ctr"/>
                </a:tc>
                <a:tc gridSpan="2">
                  <a:txBody>
                    <a:bodyPr/>
                    <a:lstStyle/>
                    <a:p>
                      <a:pPr algn="ctr"/>
                      <a:r>
                        <a:rPr lang="en-US" sz="1600" b="1"/>
                        <a:t>OKN-MMIC</a:t>
                      </a:r>
                    </a:p>
                  </a:txBody>
                  <a:tcPr anchor="ctr"/>
                </a:tc>
                <a:tc hMerge="1">
                  <a:txBody>
                    <a:bodyPr/>
                    <a:lstStyle/>
                    <a:p>
                      <a:endParaRPr lang="en-US"/>
                    </a:p>
                  </a:txBody>
                  <a:tcPr/>
                </a:tc>
                <a:tc>
                  <a:txBody>
                    <a:bodyPr/>
                    <a:lstStyle/>
                    <a:p>
                      <a:pPr algn="ctr"/>
                      <a:endParaRPr lang="en-US" sz="1600"/>
                    </a:p>
                  </a:txBody>
                  <a:tcPr anchor="ctr"/>
                </a:tc>
                <a:extLst>
                  <a:ext uri="{0D108BD9-81ED-4DB2-BD59-A6C34878D82A}">
                    <a16:rowId xmlns:a16="http://schemas.microsoft.com/office/drawing/2014/main" val="799697033"/>
                  </a:ext>
                </a:extLst>
              </a:tr>
              <a:tr h="600886">
                <a:tc>
                  <a:txBody>
                    <a:bodyPr/>
                    <a:lstStyle/>
                    <a:p>
                      <a:pPr algn="ctr"/>
                      <a:endParaRPr lang="en-US" sz="1600"/>
                    </a:p>
                  </a:txBody>
                  <a:tcPr anchor="ctr"/>
                </a:tc>
                <a:tc>
                  <a:txBody>
                    <a:bodyPr/>
                    <a:lstStyle/>
                    <a:p>
                      <a:pPr algn="ctr"/>
                      <a:endParaRPr lang="en-US" sz="1600"/>
                    </a:p>
                  </a:txBody>
                  <a:tcPr anchor="ctr"/>
                </a:tc>
                <a:tc>
                  <a:txBody>
                    <a:bodyPr/>
                    <a:lstStyle/>
                    <a:p>
                      <a:pPr algn="ctr"/>
                      <a:r>
                        <a:rPr lang="en-US" sz="1600" b="1"/>
                        <a:t>Present</a:t>
                      </a:r>
                    </a:p>
                  </a:txBody>
                  <a:tcPr anchor="ctr"/>
                </a:tc>
                <a:tc>
                  <a:txBody>
                    <a:bodyPr/>
                    <a:lstStyle/>
                    <a:p>
                      <a:pPr algn="ctr"/>
                      <a:r>
                        <a:rPr lang="en-US" sz="1600" b="1"/>
                        <a:t>Absent</a:t>
                      </a:r>
                    </a:p>
                  </a:txBody>
                  <a:tcPr anchor="ctr"/>
                </a:tc>
                <a:tc>
                  <a:txBody>
                    <a:bodyPr/>
                    <a:lstStyle/>
                    <a:p>
                      <a:pPr algn="ctr"/>
                      <a:r>
                        <a:rPr lang="en-US" sz="1600" b="1"/>
                        <a:t>Total</a:t>
                      </a:r>
                    </a:p>
                  </a:txBody>
                  <a:tcPr anchor="ctr"/>
                </a:tc>
                <a:extLst>
                  <a:ext uri="{0D108BD9-81ED-4DB2-BD59-A6C34878D82A}">
                    <a16:rowId xmlns:a16="http://schemas.microsoft.com/office/drawing/2014/main" val="3079520751"/>
                  </a:ext>
                </a:extLst>
              </a:tr>
              <a:tr h="853891">
                <a:tc rowSpan="2">
                  <a:txBody>
                    <a:bodyPr/>
                    <a:lstStyle/>
                    <a:p>
                      <a:pPr algn="ctr"/>
                      <a:r>
                        <a:rPr lang="en-US" sz="1600" b="1"/>
                        <a:t>Human</a:t>
                      </a:r>
                    </a:p>
                  </a:txBody>
                  <a:tcPr vert="vert270" anchor="ctr"/>
                </a:tc>
                <a:tc>
                  <a:txBody>
                    <a:bodyPr/>
                    <a:lstStyle/>
                    <a:p>
                      <a:pPr algn="ctr"/>
                      <a:r>
                        <a:rPr lang="en-US" sz="1600" b="1"/>
                        <a:t>Present</a:t>
                      </a:r>
                    </a:p>
                  </a:txBody>
                  <a:tcPr vert="vert270" anchor="ctr"/>
                </a:tc>
                <a:tc>
                  <a:txBody>
                    <a:bodyPr/>
                    <a:lstStyle/>
                    <a:p>
                      <a:pPr algn="ctr"/>
                      <a:r>
                        <a:rPr lang="en-US" sz="1600"/>
                        <a:t>TP</a:t>
                      </a:r>
                    </a:p>
                    <a:p>
                      <a:pPr algn="ctr"/>
                      <a:r>
                        <a:rPr lang="en-US" sz="1600"/>
                        <a:t>61</a:t>
                      </a:r>
                    </a:p>
                    <a:p>
                      <a:pPr algn="ctr"/>
                      <a:r>
                        <a:rPr lang="en-US" sz="1600"/>
                        <a:t>57%</a:t>
                      </a:r>
                    </a:p>
                  </a:txBody>
                  <a:tcPr anchor="ctr"/>
                </a:tc>
                <a:tc>
                  <a:txBody>
                    <a:bodyPr/>
                    <a:lstStyle/>
                    <a:p>
                      <a:pPr algn="ctr"/>
                      <a:r>
                        <a:rPr lang="en-US" sz="1600"/>
                        <a:t>FN</a:t>
                      </a:r>
                    </a:p>
                    <a:p>
                      <a:pPr algn="ctr"/>
                      <a:r>
                        <a:rPr lang="en-US" sz="1600"/>
                        <a:t>8</a:t>
                      </a:r>
                    </a:p>
                    <a:p>
                      <a:pPr algn="ctr"/>
                      <a:r>
                        <a:rPr lang="en-US" sz="1600"/>
                        <a:t>7%</a:t>
                      </a:r>
                    </a:p>
                  </a:txBody>
                  <a:tcPr anchor="ctr"/>
                </a:tc>
                <a:tc>
                  <a:txBody>
                    <a:bodyPr/>
                    <a:lstStyle/>
                    <a:p>
                      <a:pPr algn="ctr"/>
                      <a:r>
                        <a:rPr lang="en-US" sz="1600" b="1"/>
                        <a:t>69</a:t>
                      </a:r>
                    </a:p>
                    <a:p>
                      <a:pPr algn="ctr"/>
                      <a:r>
                        <a:rPr lang="en-US" sz="1600" b="1"/>
                        <a:t>64%</a:t>
                      </a:r>
                    </a:p>
                  </a:txBody>
                  <a:tcPr anchor="ctr"/>
                </a:tc>
                <a:extLst>
                  <a:ext uri="{0D108BD9-81ED-4DB2-BD59-A6C34878D82A}">
                    <a16:rowId xmlns:a16="http://schemas.microsoft.com/office/drawing/2014/main" val="2635440572"/>
                  </a:ext>
                </a:extLst>
              </a:tr>
              <a:tr h="853891">
                <a:tc vMerge="1">
                  <a:txBody>
                    <a:bodyPr/>
                    <a:lstStyle/>
                    <a:p>
                      <a:endParaRPr lang="en-US"/>
                    </a:p>
                  </a:txBody>
                  <a:tcPr/>
                </a:tc>
                <a:tc>
                  <a:txBody>
                    <a:bodyPr/>
                    <a:lstStyle/>
                    <a:p>
                      <a:pPr algn="ctr"/>
                      <a:r>
                        <a:rPr lang="en-US" sz="1600" b="1"/>
                        <a:t>Absent</a:t>
                      </a:r>
                    </a:p>
                  </a:txBody>
                  <a:tcPr vert="vert270" anchor="ctr"/>
                </a:tc>
                <a:tc>
                  <a:txBody>
                    <a:bodyPr/>
                    <a:lstStyle/>
                    <a:p>
                      <a:pPr algn="ctr"/>
                      <a:r>
                        <a:rPr lang="en-US" sz="1600"/>
                        <a:t>FP</a:t>
                      </a:r>
                    </a:p>
                    <a:p>
                      <a:pPr algn="ctr"/>
                      <a:r>
                        <a:rPr lang="en-US" sz="1600"/>
                        <a:t>0</a:t>
                      </a:r>
                    </a:p>
                    <a:p>
                      <a:pPr algn="ctr"/>
                      <a:r>
                        <a:rPr lang="en-US" sz="1600"/>
                        <a:t>0%</a:t>
                      </a:r>
                    </a:p>
                  </a:txBody>
                  <a:tcPr anchor="ctr"/>
                </a:tc>
                <a:tc>
                  <a:txBody>
                    <a:bodyPr/>
                    <a:lstStyle/>
                    <a:p>
                      <a:pPr algn="ctr"/>
                      <a:r>
                        <a:rPr lang="en-US" sz="1600"/>
                        <a:t>TN</a:t>
                      </a:r>
                    </a:p>
                    <a:p>
                      <a:pPr algn="ctr"/>
                      <a:r>
                        <a:rPr lang="en-US" sz="1600"/>
                        <a:t>38</a:t>
                      </a:r>
                    </a:p>
                    <a:p>
                      <a:pPr algn="ctr"/>
                      <a:r>
                        <a:rPr lang="en-US" sz="1600"/>
                        <a:t>36%</a:t>
                      </a:r>
                    </a:p>
                  </a:txBody>
                  <a:tcPr anchor="ctr"/>
                </a:tc>
                <a:tc>
                  <a:txBody>
                    <a:bodyPr/>
                    <a:lstStyle/>
                    <a:p>
                      <a:pPr algn="ctr"/>
                      <a:r>
                        <a:rPr lang="en-US" sz="1600" b="1"/>
                        <a:t>38</a:t>
                      </a:r>
                    </a:p>
                    <a:p>
                      <a:pPr algn="ctr"/>
                      <a:r>
                        <a:rPr lang="en-US" sz="1600" b="1"/>
                        <a:t>36%</a:t>
                      </a:r>
                    </a:p>
                  </a:txBody>
                  <a:tcPr anchor="ctr"/>
                </a:tc>
                <a:extLst>
                  <a:ext uri="{0D108BD9-81ED-4DB2-BD59-A6C34878D82A}">
                    <a16:rowId xmlns:a16="http://schemas.microsoft.com/office/drawing/2014/main" val="842744752"/>
                  </a:ext>
                </a:extLst>
              </a:tr>
              <a:tr h="600886">
                <a:tc>
                  <a:txBody>
                    <a:bodyPr/>
                    <a:lstStyle/>
                    <a:p>
                      <a:pPr algn="ctr"/>
                      <a:endParaRPr lang="en-US" sz="160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a:t>Total</a:t>
                      </a:r>
                    </a:p>
                    <a:p>
                      <a:pPr algn="ctr"/>
                      <a:endParaRPr lang="en-US" sz="1600" b="1"/>
                    </a:p>
                  </a:txBody>
                  <a:tcPr anchor="ctr"/>
                </a:tc>
                <a:tc>
                  <a:txBody>
                    <a:bodyPr/>
                    <a:lstStyle/>
                    <a:p>
                      <a:pPr algn="ctr"/>
                      <a:r>
                        <a:rPr lang="en-US" sz="1600" b="1" strike="noStrike"/>
                        <a:t>61</a:t>
                      </a:r>
                    </a:p>
                    <a:p>
                      <a:pPr algn="ctr"/>
                      <a:r>
                        <a:rPr lang="en-US" sz="1600" b="1" strike="noStrike"/>
                        <a:t>48%</a:t>
                      </a:r>
                    </a:p>
                  </a:txBody>
                  <a:tcPr anchor="ctr"/>
                </a:tc>
                <a:tc>
                  <a:txBody>
                    <a:bodyPr/>
                    <a:lstStyle/>
                    <a:p>
                      <a:pPr algn="ctr"/>
                      <a:r>
                        <a:rPr lang="en-US" sz="1600" b="1" strike="noStrike"/>
                        <a:t>46</a:t>
                      </a:r>
                    </a:p>
                    <a:p>
                      <a:pPr algn="ctr"/>
                      <a:r>
                        <a:rPr lang="en-US" sz="1600" b="1" strike="noStrike"/>
                        <a:t>43%</a:t>
                      </a:r>
                    </a:p>
                  </a:txBody>
                  <a:tcPr anchor="ctr"/>
                </a:tc>
                <a:tc>
                  <a:txBody>
                    <a:bodyPr/>
                    <a:lstStyle/>
                    <a:p>
                      <a:pPr algn="ctr"/>
                      <a:r>
                        <a:rPr lang="en-US" sz="1600" b="1" dirty="0"/>
                        <a:t>107</a:t>
                      </a:r>
                    </a:p>
                  </a:txBody>
                  <a:tcPr anchor="ctr"/>
                </a:tc>
                <a:extLst>
                  <a:ext uri="{0D108BD9-81ED-4DB2-BD59-A6C34878D82A}">
                    <a16:rowId xmlns:a16="http://schemas.microsoft.com/office/drawing/2014/main" val="638540027"/>
                  </a:ext>
                </a:extLst>
              </a:tr>
            </a:tbl>
          </a:graphicData>
        </a:graphic>
      </p:graphicFrame>
      <p:graphicFrame>
        <p:nvGraphicFramePr>
          <p:cNvPr id="6" name="Table 5">
            <a:extLst>
              <a:ext uri="{FF2B5EF4-FFF2-40B4-BE49-F238E27FC236}">
                <a16:creationId xmlns:a16="http://schemas.microsoft.com/office/drawing/2014/main" id="{0339712C-9D60-3C60-62D5-0A7C79E3174E}"/>
              </a:ext>
            </a:extLst>
          </p:cNvPr>
          <p:cNvGraphicFramePr>
            <a:graphicFrameLocks noGrp="1"/>
          </p:cNvGraphicFramePr>
          <p:nvPr/>
        </p:nvGraphicFramePr>
        <p:xfrm>
          <a:off x="8243847" y="2235218"/>
          <a:ext cx="3385870" cy="3237802"/>
        </p:xfrm>
        <a:graphic>
          <a:graphicData uri="http://schemas.openxmlformats.org/drawingml/2006/table">
            <a:tbl>
              <a:tblPr firstRow="1" bandRow="1">
                <a:tableStyleId>{5940675A-B579-460E-94D1-54222C63F5DA}</a:tableStyleId>
              </a:tblPr>
              <a:tblGrid>
                <a:gridCol w="288813">
                  <a:extLst>
                    <a:ext uri="{9D8B030D-6E8A-4147-A177-3AD203B41FA5}">
                      <a16:colId xmlns:a16="http://schemas.microsoft.com/office/drawing/2014/main" val="2997840181"/>
                    </a:ext>
                  </a:extLst>
                </a:gridCol>
                <a:gridCol w="751157">
                  <a:extLst>
                    <a:ext uri="{9D8B030D-6E8A-4147-A177-3AD203B41FA5}">
                      <a16:colId xmlns:a16="http://schemas.microsoft.com/office/drawing/2014/main" val="424595022"/>
                    </a:ext>
                  </a:extLst>
                </a:gridCol>
                <a:gridCol w="840775">
                  <a:extLst>
                    <a:ext uri="{9D8B030D-6E8A-4147-A177-3AD203B41FA5}">
                      <a16:colId xmlns:a16="http://schemas.microsoft.com/office/drawing/2014/main" val="3774893902"/>
                    </a:ext>
                  </a:extLst>
                </a:gridCol>
                <a:gridCol w="827950">
                  <a:extLst>
                    <a:ext uri="{9D8B030D-6E8A-4147-A177-3AD203B41FA5}">
                      <a16:colId xmlns:a16="http://schemas.microsoft.com/office/drawing/2014/main" val="2818638303"/>
                    </a:ext>
                  </a:extLst>
                </a:gridCol>
                <a:gridCol w="677175">
                  <a:extLst>
                    <a:ext uri="{9D8B030D-6E8A-4147-A177-3AD203B41FA5}">
                      <a16:colId xmlns:a16="http://schemas.microsoft.com/office/drawing/2014/main" val="296430935"/>
                    </a:ext>
                  </a:extLst>
                </a:gridCol>
              </a:tblGrid>
              <a:tr h="413759">
                <a:tc>
                  <a:txBody>
                    <a:bodyPr/>
                    <a:lstStyle/>
                    <a:p>
                      <a:pPr algn="ctr"/>
                      <a:endParaRPr lang="en-US" sz="1600" dirty="0"/>
                    </a:p>
                  </a:txBody>
                  <a:tcPr anchor="ctr"/>
                </a:tc>
                <a:tc>
                  <a:txBody>
                    <a:bodyPr/>
                    <a:lstStyle/>
                    <a:p>
                      <a:pPr algn="ctr"/>
                      <a:endParaRPr lang="en-US" sz="1600"/>
                    </a:p>
                  </a:txBody>
                  <a:tcPr anchor="ctr"/>
                </a:tc>
                <a:tc gridSpan="2">
                  <a:txBody>
                    <a:bodyPr/>
                    <a:lstStyle/>
                    <a:p>
                      <a:pPr algn="ctr"/>
                      <a:r>
                        <a:rPr lang="en-US" sz="1600" b="1"/>
                        <a:t>OKN-MMIC-STEP</a:t>
                      </a:r>
                    </a:p>
                  </a:txBody>
                  <a:tcPr anchor="ctr"/>
                </a:tc>
                <a:tc hMerge="1">
                  <a:txBody>
                    <a:bodyPr/>
                    <a:lstStyle/>
                    <a:p>
                      <a:endParaRPr lang="en-US"/>
                    </a:p>
                  </a:txBody>
                  <a:tcPr/>
                </a:tc>
                <a:tc>
                  <a:txBody>
                    <a:bodyPr/>
                    <a:lstStyle/>
                    <a:p>
                      <a:pPr algn="ctr"/>
                      <a:endParaRPr lang="en-US" sz="1600"/>
                    </a:p>
                  </a:txBody>
                  <a:tcPr anchor="ctr"/>
                </a:tc>
                <a:extLst>
                  <a:ext uri="{0D108BD9-81ED-4DB2-BD59-A6C34878D82A}">
                    <a16:rowId xmlns:a16="http://schemas.microsoft.com/office/drawing/2014/main" val="799697033"/>
                  </a:ext>
                </a:extLst>
              </a:tr>
              <a:tr h="533925">
                <a:tc>
                  <a:txBody>
                    <a:bodyPr/>
                    <a:lstStyle/>
                    <a:p>
                      <a:pPr algn="ctr"/>
                      <a:endParaRPr lang="en-US" sz="1600"/>
                    </a:p>
                  </a:txBody>
                  <a:tcPr anchor="ctr"/>
                </a:tc>
                <a:tc>
                  <a:txBody>
                    <a:bodyPr/>
                    <a:lstStyle/>
                    <a:p>
                      <a:pPr algn="ctr"/>
                      <a:endParaRPr lang="en-US" sz="1600"/>
                    </a:p>
                  </a:txBody>
                  <a:tcPr anchor="ctr"/>
                </a:tc>
                <a:tc>
                  <a:txBody>
                    <a:bodyPr/>
                    <a:lstStyle/>
                    <a:p>
                      <a:pPr algn="ctr"/>
                      <a:r>
                        <a:rPr lang="en-US" sz="1600" b="1"/>
                        <a:t>Present</a:t>
                      </a:r>
                    </a:p>
                  </a:txBody>
                  <a:tcPr anchor="ctr"/>
                </a:tc>
                <a:tc>
                  <a:txBody>
                    <a:bodyPr/>
                    <a:lstStyle/>
                    <a:p>
                      <a:pPr algn="ctr"/>
                      <a:r>
                        <a:rPr lang="en-US" sz="1600" b="1"/>
                        <a:t>Absent</a:t>
                      </a:r>
                    </a:p>
                  </a:txBody>
                  <a:tcPr anchor="ctr"/>
                </a:tc>
                <a:tc>
                  <a:txBody>
                    <a:bodyPr/>
                    <a:lstStyle/>
                    <a:p>
                      <a:pPr algn="ctr"/>
                      <a:r>
                        <a:rPr lang="en-US" sz="1600" b="1"/>
                        <a:t>Total</a:t>
                      </a:r>
                    </a:p>
                  </a:txBody>
                  <a:tcPr anchor="ctr"/>
                </a:tc>
                <a:extLst>
                  <a:ext uri="{0D108BD9-81ED-4DB2-BD59-A6C34878D82A}">
                    <a16:rowId xmlns:a16="http://schemas.microsoft.com/office/drawing/2014/main" val="3079520751"/>
                  </a:ext>
                </a:extLst>
              </a:tr>
              <a:tr h="847030">
                <a:tc rowSpan="2">
                  <a:txBody>
                    <a:bodyPr/>
                    <a:lstStyle/>
                    <a:p>
                      <a:pPr algn="ctr"/>
                      <a:r>
                        <a:rPr lang="en-US" sz="1600" b="1"/>
                        <a:t>Human</a:t>
                      </a:r>
                    </a:p>
                  </a:txBody>
                  <a:tcPr vert="vert270" anchor="ctr"/>
                </a:tc>
                <a:tc>
                  <a:txBody>
                    <a:bodyPr/>
                    <a:lstStyle/>
                    <a:p>
                      <a:pPr algn="ctr"/>
                      <a:r>
                        <a:rPr lang="en-US" sz="1600" b="1"/>
                        <a:t>Present</a:t>
                      </a:r>
                    </a:p>
                  </a:txBody>
                  <a:tcPr vert="vert270" anchor="ctr"/>
                </a:tc>
                <a:tc>
                  <a:txBody>
                    <a:bodyPr/>
                    <a:lstStyle/>
                    <a:p>
                      <a:pPr algn="ctr"/>
                      <a:r>
                        <a:rPr lang="en-US" sz="1600"/>
                        <a:t>TP</a:t>
                      </a:r>
                    </a:p>
                    <a:p>
                      <a:pPr algn="ctr"/>
                      <a:r>
                        <a:rPr lang="en-US" sz="1600"/>
                        <a:t>63</a:t>
                      </a:r>
                    </a:p>
                    <a:p>
                      <a:pPr algn="ctr"/>
                      <a:r>
                        <a:rPr lang="en-US" sz="1600"/>
                        <a:t>59%</a:t>
                      </a:r>
                    </a:p>
                  </a:txBody>
                  <a:tcPr anchor="ctr"/>
                </a:tc>
                <a:tc>
                  <a:txBody>
                    <a:bodyPr/>
                    <a:lstStyle/>
                    <a:p>
                      <a:pPr algn="ctr"/>
                      <a:r>
                        <a:rPr lang="en-US" sz="1600"/>
                        <a:t>FN</a:t>
                      </a:r>
                    </a:p>
                    <a:p>
                      <a:pPr algn="ctr"/>
                      <a:r>
                        <a:rPr lang="en-US" sz="1600"/>
                        <a:t>6</a:t>
                      </a:r>
                    </a:p>
                    <a:p>
                      <a:pPr algn="ctr"/>
                      <a:r>
                        <a:rPr lang="en-US" sz="1600"/>
                        <a:t>6%</a:t>
                      </a:r>
                    </a:p>
                  </a:txBody>
                  <a:tcPr anchor="ctr"/>
                </a:tc>
                <a:tc>
                  <a:txBody>
                    <a:bodyPr/>
                    <a:lstStyle/>
                    <a:p>
                      <a:pPr algn="ctr"/>
                      <a:r>
                        <a:rPr lang="en-US" sz="1600" b="1"/>
                        <a:t>69</a:t>
                      </a:r>
                    </a:p>
                    <a:p>
                      <a:pPr algn="ctr"/>
                      <a:r>
                        <a:rPr lang="en-US" sz="1600" b="1"/>
                        <a:t>64%</a:t>
                      </a:r>
                    </a:p>
                  </a:txBody>
                  <a:tcPr anchor="ctr"/>
                </a:tc>
                <a:extLst>
                  <a:ext uri="{0D108BD9-81ED-4DB2-BD59-A6C34878D82A}">
                    <a16:rowId xmlns:a16="http://schemas.microsoft.com/office/drawing/2014/main" val="2635440572"/>
                  </a:ext>
                </a:extLst>
              </a:tr>
              <a:tr h="847030">
                <a:tc vMerge="1">
                  <a:txBody>
                    <a:bodyPr/>
                    <a:lstStyle/>
                    <a:p>
                      <a:endParaRPr lang="en-US"/>
                    </a:p>
                  </a:txBody>
                  <a:tcPr/>
                </a:tc>
                <a:tc>
                  <a:txBody>
                    <a:bodyPr/>
                    <a:lstStyle/>
                    <a:p>
                      <a:pPr algn="ctr"/>
                      <a:r>
                        <a:rPr lang="en-US" sz="1600" b="1"/>
                        <a:t>Absent</a:t>
                      </a:r>
                    </a:p>
                  </a:txBody>
                  <a:tcPr vert="vert270" anchor="ctr"/>
                </a:tc>
                <a:tc>
                  <a:txBody>
                    <a:bodyPr/>
                    <a:lstStyle/>
                    <a:p>
                      <a:pPr algn="ctr"/>
                      <a:r>
                        <a:rPr lang="en-US" sz="1600"/>
                        <a:t>FP</a:t>
                      </a:r>
                    </a:p>
                    <a:p>
                      <a:pPr algn="ctr"/>
                      <a:r>
                        <a:rPr lang="en-US" sz="1600"/>
                        <a:t>1</a:t>
                      </a:r>
                    </a:p>
                    <a:p>
                      <a:pPr algn="ctr"/>
                      <a:r>
                        <a:rPr lang="en-US" sz="1600"/>
                        <a:t>1%</a:t>
                      </a:r>
                    </a:p>
                  </a:txBody>
                  <a:tcPr anchor="ctr"/>
                </a:tc>
                <a:tc>
                  <a:txBody>
                    <a:bodyPr/>
                    <a:lstStyle/>
                    <a:p>
                      <a:pPr algn="ctr"/>
                      <a:r>
                        <a:rPr lang="en-US" sz="1600"/>
                        <a:t>TN</a:t>
                      </a:r>
                    </a:p>
                    <a:p>
                      <a:pPr algn="ctr"/>
                      <a:r>
                        <a:rPr lang="en-US" sz="1600"/>
                        <a:t>37</a:t>
                      </a:r>
                    </a:p>
                    <a:p>
                      <a:pPr algn="ctr"/>
                      <a:r>
                        <a:rPr lang="en-US" sz="1600"/>
                        <a:t>35%</a:t>
                      </a:r>
                    </a:p>
                  </a:txBody>
                  <a:tcPr anchor="ctr"/>
                </a:tc>
                <a:tc>
                  <a:txBody>
                    <a:bodyPr/>
                    <a:lstStyle/>
                    <a:p>
                      <a:pPr algn="ctr"/>
                      <a:r>
                        <a:rPr lang="en-US" sz="1600" b="1"/>
                        <a:t>38</a:t>
                      </a:r>
                    </a:p>
                    <a:p>
                      <a:pPr algn="ctr"/>
                      <a:r>
                        <a:rPr lang="en-US" sz="1600" b="1"/>
                        <a:t>36%</a:t>
                      </a:r>
                    </a:p>
                  </a:txBody>
                  <a:tcPr anchor="ctr"/>
                </a:tc>
                <a:extLst>
                  <a:ext uri="{0D108BD9-81ED-4DB2-BD59-A6C34878D82A}">
                    <a16:rowId xmlns:a16="http://schemas.microsoft.com/office/drawing/2014/main" val="842744752"/>
                  </a:ext>
                </a:extLst>
              </a:tr>
              <a:tr h="596058">
                <a:tc>
                  <a:txBody>
                    <a:bodyPr/>
                    <a:lstStyle/>
                    <a:p>
                      <a:pPr algn="ctr"/>
                      <a:endParaRPr lang="en-US" sz="160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a:t>Total</a:t>
                      </a:r>
                    </a:p>
                    <a:p>
                      <a:pPr algn="ctr"/>
                      <a:endParaRPr lang="en-US" sz="1600" b="1"/>
                    </a:p>
                  </a:txBody>
                  <a:tcPr anchor="ctr"/>
                </a:tc>
                <a:tc>
                  <a:txBody>
                    <a:bodyPr/>
                    <a:lstStyle/>
                    <a:p>
                      <a:pPr algn="ctr"/>
                      <a:r>
                        <a:rPr lang="en-US" sz="1600" b="1" strike="noStrike" dirty="0"/>
                        <a:t>64</a:t>
                      </a:r>
                    </a:p>
                    <a:p>
                      <a:pPr algn="ctr"/>
                      <a:r>
                        <a:rPr lang="en-US" sz="1600" b="1" strike="noStrike" dirty="0"/>
                        <a:t>60%</a:t>
                      </a:r>
                    </a:p>
                  </a:txBody>
                  <a:tcPr anchor="ctr"/>
                </a:tc>
                <a:tc>
                  <a:txBody>
                    <a:bodyPr/>
                    <a:lstStyle/>
                    <a:p>
                      <a:pPr algn="ctr"/>
                      <a:r>
                        <a:rPr lang="en-US" sz="1600" b="1" strike="noStrike"/>
                        <a:t>43</a:t>
                      </a:r>
                    </a:p>
                    <a:p>
                      <a:pPr algn="ctr"/>
                      <a:r>
                        <a:rPr lang="en-US" sz="1600" b="1" strike="noStrike"/>
                        <a:t>40%</a:t>
                      </a:r>
                    </a:p>
                  </a:txBody>
                  <a:tcPr anchor="ctr"/>
                </a:tc>
                <a:tc>
                  <a:txBody>
                    <a:bodyPr/>
                    <a:lstStyle/>
                    <a:p>
                      <a:pPr algn="ctr"/>
                      <a:r>
                        <a:rPr lang="en-US" sz="1600" b="1" dirty="0"/>
                        <a:t>107</a:t>
                      </a:r>
                    </a:p>
                  </a:txBody>
                  <a:tcPr anchor="ctr"/>
                </a:tc>
                <a:extLst>
                  <a:ext uri="{0D108BD9-81ED-4DB2-BD59-A6C34878D82A}">
                    <a16:rowId xmlns:a16="http://schemas.microsoft.com/office/drawing/2014/main" val="638540027"/>
                  </a:ext>
                </a:extLst>
              </a:tr>
            </a:tbl>
          </a:graphicData>
        </a:graphic>
      </p:graphicFrame>
      <p:graphicFrame>
        <p:nvGraphicFramePr>
          <p:cNvPr id="8" name="Table 7">
            <a:extLst>
              <a:ext uri="{FF2B5EF4-FFF2-40B4-BE49-F238E27FC236}">
                <a16:creationId xmlns:a16="http://schemas.microsoft.com/office/drawing/2014/main" id="{CCC208A3-D2C6-0249-8DEA-7743CCF078A2}"/>
              </a:ext>
            </a:extLst>
          </p:cNvPr>
          <p:cNvGraphicFramePr>
            <a:graphicFrameLocks noGrp="1"/>
          </p:cNvGraphicFramePr>
          <p:nvPr/>
        </p:nvGraphicFramePr>
        <p:xfrm>
          <a:off x="452063" y="2235219"/>
          <a:ext cx="3583383" cy="3237801"/>
        </p:xfrm>
        <a:graphic>
          <a:graphicData uri="http://schemas.openxmlformats.org/drawingml/2006/table">
            <a:tbl>
              <a:tblPr firstRow="1" bandRow="1">
                <a:tableStyleId>{5940675A-B579-460E-94D1-54222C63F5DA}</a:tableStyleId>
              </a:tblPr>
              <a:tblGrid>
                <a:gridCol w="213260">
                  <a:extLst>
                    <a:ext uri="{9D8B030D-6E8A-4147-A177-3AD203B41FA5}">
                      <a16:colId xmlns:a16="http://schemas.microsoft.com/office/drawing/2014/main" val="2997840181"/>
                    </a:ext>
                  </a:extLst>
                </a:gridCol>
                <a:gridCol w="743698">
                  <a:extLst>
                    <a:ext uri="{9D8B030D-6E8A-4147-A177-3AD203B41FA5}">
                      <a16:colId xmlns:a16="http://schemas.microsoft.com/office/drawing/2014/main" val="424595022"/>
                    </a:ext>
                  </a:extLst>
                </a:gridCol>
                <a:gridCol w="973715">
                  <a:extLst>
                    <a:ext uri="{9D8B030D-6E8A-4147-A177-3AD203B41FA5}">
                      <a16:colId xmlns:a16="http://schemas.microsoft.com/office/drawing/2014/main" val="3774893902"/>
                    </a:ext>
                  </a:extLst>
                </a:gridCol>
                <a:gridCol w="939736">
                  <a:extLst>
                    <a:ext uri="{9D8B030D-6E8A-4147-A177-3AD203B41FA5}">
                      <a16:colId xmlns:a16="http://schemas.microsoft.com/office/drawing/2014/main" val="2818638303"/>
                    </a:ext>
                  </a:extLst>
                </a:gridCol>
                <a:gridCol w="712974">
                  <a:extLst>
                    <a:ext uri="{9D8B030D-6E8A-4147-A177-3AD203B41FA5}">
                      <a16:colId xmlns:a16="http://schemas.microsoft.com/office/drawing/2014/main" val="296430935"/>
                    </a:ext>
                  </a:extLst>
                </a:gridCol>
              </a:tblGrid>
              <a:tr h="339397">
                <a:tc>
                  <a:txBody>
                    <a:bodyPr/>
                    <a:lstStyle/>
                    <a:p>
                      <a:pPr algn="ctr"/>
                      <a:endParaRPr lang="en-US" sz="1600"/>
                    </a:p>
                  </a:txBody>
                  <a:tcPr anchor="ctr"/>
                </a:tc>
                <a:tc>
                  <a:txBody>
                    <a:bodyPr/>
                    <a:lstStyle/>
                    <a:p>
                      <a:pPr algn="ctr"/>
                      <a:endParaRPr lang="en-US" sz="1600"/>
                    </a:p>
                  </a:txBody>
                  <a:tcPr anchor="ctr"/>
                </a:tc>
                <a:tc gridSpan="2">
                  <a:txBody>
                    <a:bodyPr/>
                    <a:lstStyle/>
                    <a:p>
                      <a:pPr algn="ctr"/>
                      <a:r>
                        <a:rPr lang="en-US" sz="1600" b="1"/>
                        <a:t>OKN-G</a:t>
                      </a:r>
                    </a:p>
                  </a:txBody>
                  <a:tcPr anchor="ctr"/>
                </a:tc>
                <a:tc hMerge="1">
                  <a:txBody>
                    <a:bodyPr/>
                    <a:lstStyle/>
                    <a:p>
                      <a:endParaRPr lang="en-US"/>
                    </a:p>
                  </a:txBody>
                  <a:tcPr/>
                </a:tc>
                <a:tc>
                  <a:txBody>
                    <a:bodyPr/>
                    <a:lstStyle/>
                    <a:p>
                      <a:pPr algn="ctr"/>
                      <a:endParaRPr lang="en-US" sz="1600"/>
                    </a:p>
                  </a:txBody>
                  <a:tcPr anchor="ctr"/>
                </a:tc>
                <a:extLst>
                  <a:ext uri="{0D108BD9-81ED-4DB2-BD59-A6C34878D82A}">
                    <a16:rowId xmlns:a16="http://schemas.microsoft.com/office/drawing/2014/main" val="799697033"/>
                  </a:ext>
                </a:extLst>
              </a:tr>
              <a:tr h="616138">
                <a:tc>
                  <a:txBody>
                    <a:bodyPr/>
                    <a:lstStyle/>
                    <a:p>
                      <a:pPr algn="ctr"/>
                      <a:endParaRPr lang="en-US" sz="1600"/>
                    </a:p>
                  </a:txBody>
                  <a:tcPr anchor="ctr"/>
                </a:tc>
                <a:tc>
                  <a:txBody>
                    <a:bodyPr/>
                    <a:lstStyle/>
                    <a:p>
                      <a:pPr algn="ctr"/>
                      <a:endParaRPr lang="en-US" sz="1600"/>
                    </a:p>
                  </a:txBody>
                  <a:tcPr anchor="ctr"/>
                </a:tc>
                <a:tc>
                  <a:txBody>
                    <a:bodyPr/>
                    <a:lstStyle/>
                    <a:p>
                      <a:pPr algn="ctr"/>
                      <a:r>
                        <a:rPr lang="en-US" sz="1600" b="1"/>
                        <a:t>Present</a:t>
                      </a:r>
                    </a:p>
                  </a:txBody>
                  <a:tcPr anchor="ctr"/>
                </a:tc>
                <a:tc>
                  <a:txBody>
                    <a:bodyPr/>
                    <a:lstStyle/>
                    <a:p>
                      <a:pPr algn="ctr"/>
                      <a:r>
                        <a:rPr lang="en-US" sz="1600" b="1"/>
                        <a:t>Absent</a:t>
                      </a:r>
                    </a:p>
                  </a:txBody>
                  <a:tcPr anchor="ctr"/>
                </a:tc>
                <a:tc>
                  <a:txBody>
                    <a:bodyPr/>
                    <a:lstStyle/>
                    <a:p>
                      <a:pPr algn="ctr"/>
                      <a:r>
                        <a:rPr lang="en-US" sz="1600" b="1"/>
                        <a:t>Total</a:t>
                      </a:r>
                    </a:p>
                  </a:txBody>
                  <a:tcPr anchor="ctr"/>
                </a:tc>
                <a:extLst>
                  <a:ext uri="{0D108BD9-81ED-4DB2-BD59-A6C34878D82A}">
                    <a16:rowId xmlns:a16="http://schemas.microsoft.com/office/drawing/2014/main" val="3079520751"/>
                  </a:ext>
                </a:extLst>
              </a:tr>
              <a:tr h="833064">
                <a:tc rowSpan="2">
                  <a:txBody>
                    <a:bodyPr/>
                    <a:lstStyle/>
                    <a:p>
                      <a:pPr algn="ctr"/>
                      <a:r>
                        <a:rPr lang="en-US" sz="1600" b="1"/>
                        <a:t>Human</a:t>
                      </a:r>
                    </a:p>
                  </a:txBody>
                  <a:tcPr vert="vert270" anchor="ctr"/>
                </a:tc>
                <a:tc>
                  <a:txBody>
                    <a:bodyPr/>
                    <a:lstStyle/>
                    <a:p>
                      <a:pPr algn="ctr"/>
                      <a:r>
                        <a:rPr lang="en-US" sz="1600" b="1"/>
                        <a:t>Present</a:t>
                      </a:r>
                    </a:p>
                  </a:txBody>
                  <a:tcPr vert="vert270" anchor="ctr"/>
                </a:tc>
                <a:tc>
                  <a:txBody>
                    <a:bodyPr/>
                    <a:lstStyle/>
                    <a:p>
                      <a:pPr algn="ctr"/>
                      <a:r>
                        <a:rPr lang="en-US" sz="1600"/>
                        <a:t>TP</a:t>
                      </a:r>
                    </a:p>
                    <a:p>
                      <a:pPr algn="ctr"/>
                      <a:r>
                        <a:rPr lang="en-US" sz="1600"/>
                        <a:t>50</a:t>
                      </a:r>
                    </a:p>
                    <a:p>
                      <a:pPr algn="ctr"/>
                      <a:r>
                        <a:rPr lang="en-US" sz="1600"/>
                        <a:t>47%</a:t>
                      </a:r>
                    </a:p>
                  </a:txBody>
                  <a:tcPr anchor="ctr"/>
                </a:tc>
                <a:tc>
                  <a:txBody>
                    <a:bodyPr/>
                    <a:lstStyle/>
                    <a:p>
                      <a:pPr algn="ctr"/>
                      <a:r>
                        <a:rPr lang="en-US" sz="1600"/>
                        <a:t>FN</a:t>
                      </a:r>
                    </a:p>
                    <a:p>
                      <a:pPr algn="ctr"/>
                      <a:r>
                        <a:rPr lang="en-US" sz="1600"/>
                        <a:t>19</a:t>
                      </a:r>
                    </a:p>
                    <a:p>
                      <a:pPr algn="ctr"/>
                      <a:r>
                        <a:rPr lang="en-US" sz="1600"/>
                        <a:t>18%</a:t>
                      </a:r>
                    </a:p>
                  </a:txBody>
                  <a:tcPr anchor="ctr"/>
                </a:tc>
                <a:tc>
                  <a:txBody>
                    <a:bodyPr/>
                    <a:lstStyle/>
                    <a:p>
                      <a:pPr algn="ctr"/>
                      <a:r>
                        <a:rPr lang="en-US" sz="1600" b="1"/>
                        <a:t>69</a:t>
                      </a:r>
                    </a:p>
                    <a:p>
                      <a:pPr algn="ctr"/>
                      <a:r>
                        <a:rPr lang="en-US" sz="1600" b="1"/>
                        <a:t>64%</a:t>
                      </a:r>
                    </a:p>
                  </a:txBody>
                  <a:tcPr anchor="ctr"/>
                </a:tc>
                <a:extLst>
                  <a:ext uri="{0D108BD9-81ED-4DB2-BD59-A6C34878D82A}">
                    <a16:rowId xmlns:a16="http://schemas.microsoft.com/office/drawing/2014/main" val="2635440572"/>
                  </a:ext>
                </a:extLst>
              </a:tr>
              <a:tr h="833064">
                <a:tc vMerge="1">
                  <a:txBody>
                    <a:bodyPr/>
                    <a:lstStyle/>
                    <a:p>
                      <a:endParaRPr lang="en-US"/>
                    </a:p>
                  </a:txBody>
                  <a:tcPr/>
                </a:tc>
                <a:tc>
                  <a:txBody>
                    <a:bodyPr/>
                    <a:lstStyle/>
                    <a:p>
                      <a:pPr algn="ctr"/>
                      <a:r>
                        <a:rPr lang="en-US" sz="1600" b="1"/>
                        <a:t>Absent</a:t>
                      </a:r>
                    </a:p>
                  </a:txBody>
                  <a:tcPr vert="vert270" anchor="ctr"/>
                </a:tc>
                <a:tc>
                  <a:txBody>
                    <a:bodyPr/>
                    <a:lstStyle/>
                    <a:p>
                      <a:pPr algn="ctr"/>
                      <a:r>
                        <a:rPr lang="en-US" sz="1600"/>
                        <a:t>FP</a:t>
                      </a:r>
                    </a:p>
                    <a:p>
                      <a:pPr algn="ctr"/>
                      <a:r>
                        <a:rPr lang="en-US" sz="1600"/>
                        <a:t>1</a:t>
                      </a:r>
                    </a:p>
                    <a:p>
                      <a:pPr algn="ctr"/>
                      <a:r>
                        <a:rPr lang="en-US" sz="1600"/>
                        <a:t>1%</a:t>
                      </a:r>
                    </a:p>
                  </a:txBody>
                  <a:tcPr anchor="ctr"/>
                </a:tc>
                <a:tc>
                  <a:txBody>
                    <a:bodyPr/>
                    <a:lstStyle/>
                    <a:p>
                      <a:pPr algn="ctr"/>
                      <a:r>
                        <a:rPr lang="en-US" sz="1600"/>
                        <a:t>TN</a:t>
                      </a:r>
                    </a:p>
                    <a:p>
                      <a:pPr algn="ctr"/>
                      <a:r>
                        <a:rPr lang="en-US" sz="1600"/>
                        <a:t>37</a:t>
                      </a:r>
                    </a:p>
                    <a:p>
                      <a:pPr algn="ctr"/>
                      <a:r>
                        <a:rPr lang="en-US" sz="1600"/>
                        <a:t>36%</a:t>
                      </a:r>
                    </a:p>
                  </a:txBody>
                  <a:tcPr anchor="ctr"/>
                </a:tc>
                <a:tc>
                  <a:txBody>
                    <a:bodyPr/>
                    <a:lstStyle/>
                    <a:p>
                      <a:pPr algn="ctr"/>
                      <a:r>
                        <a:rPr lang="en-US" sz="1600" b="1"/>
                        <a:t>38</a:t>
                      </a:r>
                    </a:p>
                    <a:p>
                      <a:pPr algn="ctr"/>
                      <a:r>
                        <a:rPr lang="en-US" sz="1600" b="1"/>
                        <a:t>36%</a:t>
                      </a:r>
                    </a:p>
                  </a:txBody>
                  <a:tcPr anchor="ctr"/>
                </a:tc>
                <a:extLst>
                  <a:ext uri="{0D108BD9-81ED-4DB2-BD59-A6C34878D82A}">
                    <a16:rowId xmlns:a16="http://schemas.microsoft.com/office/drawing/2014/main" val="842744752"/>
                  </a:ext>
                </a:extLst>
              </a:tr>
              <a:tr h="616138">
                <a:tc>
                  <a:txBody>
                    <a:bodyPr/>
                    <a:lstStyle/>
                    <a:p>
                      <a:pPr algn="ctr"/>
                      <a:endParaRPr lang="en-US" sz="160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dirty="0"/>
                        <a:t>Total</a:t>
                      </a:r>
                    </a:p>
                    <a:p>
                      <a:pPr algn="ctr"/>
                      <a:endParaRPr lang="en-US" sz="1600" b="1" dirty="0"/>
                    </a:p>
                  </a:txBody>
                  <a:tcPr anchor="ctr"/>
                </a:tc>
                <a:tc>
                  <a:txBody>
                    <a:bodyPr/>
                    <a:lstStyle/>
                    <a:p>
                      <a:pPr algn="ctr"/>
                      <a:r>
                        <a:rPr lang="en-US" sz="1600" b="1" strike="noStrike"/>
                        <a:t>51</a:t>
                      </a:r>
                    </a:p>
                    <a:p>
                      <a:pPr algn="ctr"/>
                      <a:r>
                        <a:rPr lang="en-US" sz="1600" b="1" strike="noStrike"/>
                        <a:t>48%</a:t>
                      </a:r>
                    </a:p>
                  </a:txBody>
                  <a:tcPr anchor="ctr"/>
                </a:tc>
                <a:tc>
                  <a:txBody>
                    <a:bodyPr/>
                    <a:lstStyle/>
                    <a:p>
                      <a:pPr algn="ctr"/>
                      <a:r>
                        <a:rPr lang="en-US" sz="1600" b="1" strike="noStrike" dirty="0"/>
                        <a:t>56</a:t>
                      </a:r>
                    </a:p>
                    <a:p>
                      <a:pPr algn="ctr"/>
                      <a:r>
                        <a:rPr lang="en-US" sz="1600" b="1" strike="noStrike" dirty="0"/>
                        <a:t>52%</a:t>
                      </a:r>
                    </a:p>
                  </a:txBody>
                  <a:tcPr anchor="ctr"/>
                </a:tc>
                <a:tc>
                  <a:txBody>
                    <a:bodyPr/>
                    <a:lstStyle/>
                    <a:p>
                      <a:pPr algn="ctr"/>
                      <a:r>
                        <a:rPr lang="en-US" sz="1600" b="1" dirty="0"/>
                        <a:t>107</a:t>
                      </a:r>
                    </a:p>
                  </a:txBody>
                  <a:tcPr anchor="ctr"/>
                </a:tc>
                <a:extLst>
                  <a:ext uri="{0D108BD9-81ED-4DB2-BD59-A6C34878D82A}">
                    <a16:rowId xmlns:a16="http://schemas.microsoft.com/office/drawing/2014/main" val="638540027"/>
                  </a:ext>
                </a:extLst>
              </a:tr>
            </a:tbl>
          </a:graphicData>
        </a:graphic>
      </p:graphicFrame>
      <p:sp>
        <p:nvSpPr>
          <p:cNvPr id="9" name="TextBox 8">
            <a:extLst>
              <a:ext uri="{FF2B5EF4-FFF2-40B4-BE49-F238E27FC236}">
                <a16:creationId xmlns:a16="http://schemas.microsoft.com/office/drawing/2014/main" id="{02ADFF48-AF45-3D80-5575-E6140ED23772}"/>
              </a:ext>
            </a:extLst>
          </p:cNvPr>
          <p:cNvSpPr txBox="1"/>
          <p:nvPr/>
        </p:nvSpPr>
        <p:spPr>
          <a:xfrm>
            <a:off x="2404997" y="5824603"/>
            <a:ext cx="436338" cy="369332"/>
          </a:xfrm>
          <a:prstGeom prst="rect">
            <a:avLst/>
          </a:prstGeom>
          <a:noFill/>
        </p:spPr>
        <p:txBody>
          <a:bodyPr wrap="none" rtlCol="0">
            <a:spAutoFit/>
          </a:bodyPr>
          <a:lstStyle/>
          <a:p>
            <a:r>
              <a:rPr lang="en-US"/>
              <a:t>(a)</a:t>
            </a:r>
          </a:p>
        </p:txBody>
      </p:sp>
      <p:sp>
        <p:nvSpPr>
          <p:cNvPr id="10" name="TextBox 9">
            <a:extLst>
              <a:ext uri="{FF2B5EF4-FFF2-40B4-BE49-F238E27FC236}">
                <a16:creationId xmlns:a16="http://schemas.microsoft.com/office/drawing/2014/main" id="{AAAF1060-8E99-257D-E102-4E51BB398A08}"/>
              </a:ext>
            </a:extLst>
          </p:cNvPr>
          <p:cNvSpPr txBox="1"/>
          <p:nvPr/>
        </p:nvSpPr>
        <p:spPr>
          <a:xfrm>
            <a:off x="6096000" y="5824603"/>
            <a:ext cx="447558" cy="369332"/>
          </a:xfrm>
          <a:prstGeom prst="rect">
            <a:avLst/>
          </a:prstGeom>
          <a:noFill/>
        </p:spPr>
        <p:txBody>
          <a:bodyPr wrap="none" rtlCol="0">
            <a:spAutoFit/>
          </a:bodyPr>
          <a:lstStyle/>
          <a:p>
            <a:r>
              <a:rPr lang="en-US"/>
              <a:t>(b)</a:t>
            </a:r>
          </a:p>
        </p:txBody>
      </p:sp>
      <p:sp>
        <p:nvSpPr>
          <p:cNvPr id="11" name="TextBox 10">
            <a:extLst>
              <a:ext uri="{FF2B5EF4-FFF2-40B4-BE49-F238E27FC236}">
                <a16:creationId xmlns:a16="http://schemas.microsoft.com/office/drawing/2014/main" id="{48B6622F-CB48-E99C-6F30-E0825677968C}"/>
              </a:ext>
            </a:extLst>
          </p:cNvPr>
          <p:cNvSpPr txBox="1"/>
          <p:nvPr/>
        </p:nvSpPr>
        <p:spPr>
          <a:xfrm>
            <a:off x="10018976" y="5824603"/>
            <a:ext cx="423514" cy="369332"/>
          </a:xfrm>
          <a:prstGeom prst="rect">
            <a:avLst/>
          </a:prstGeom>
          <a:noFill/>
        </p:spPr>
        <p:txBody>
          <a:bodyPr wrap="none" rtlCol="0">
            <a:spAutoFit/>
          </a:bodyPr>
          <a:lstStyle/>
          <a:p>
            <a:r>
              <a:rPr lang="en-US"/>
              <a:t>(c)</a:t>
            </a:r>
          </a:p>
        </p:txBody>
      </p:sp>
    </p:spTree>
    <p:extLst>
      <p:ext uri="{BB962C8B-B14F-4D97-AF65-F5344CB8AC3E}">
        <p14:creationId xmlns:p14="http://schemas.microsoft.com/office/powerpoint/2010/main" val="37449406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9" name="Group 58">
            <a:extLst>
              <a:ext uri="{FF2B5EF4-FFF2-40B4-BE49-F238E27FC236}">
                <a16:creationId xmlns:a16="http://schemas.microsoft.com/office/drawing/2014/main" id="{9BE7B9E6-BE38-786C-C4E4-E31BD4372139}"/>
              </a:ext>
            </a:extLst>
          </p:cNvPr>
          <p:cNvGrpSpPr/>
          <p:nvPr/>
        </p:nvGrpSpPr>
        <p:grpSpPr>
          <a:xfrm>
            <a:off x="289096" y="4451644"/>
            <a:ext cx="8562382" cy="1739567"/>
            <a:chOff x="703129" y="1744103"/>
            <a:chExt cx="9488867" cy="1907740"/>
          </a:xfrm>
        </p:grpSpPr>
        <p:pic>
          <p:nvPicPr>
            <p:cNvPr id="63" name="Picture 62" descr="A close up of a person's eye&#10;&#10;AI-generated content may be incorrect.">
              <a:extLst>
                <a:ext uri="{FF2B5EF4-FFF2-40B4-BE49-F238E27FC236}">
                  <a16:creationId xmlns:a16="http://schemas.microsoft.com/office/drawing/2014/main" id="{2D730A2B-CB85-1532-CE68-77BB5B39FCA8}"/>
                </a:ext>
              </a:extLst>
            </p:cNvPr>
            <p:cNvPicPr>
              <a:picLocks noChangeAspect="1"/>
            </p:cNvPicPr>
            <p:nvPr/>
          </p:nvPicPr>
          <p:blipFill>
            <a:blip r:embed="rId3"/>
            <a:srcRect l="21124" t="9763" r="21842" b="19105"/>
            <a:stretch/>
          </p:blipFill>
          <p:spPr>
            <a:xfrm>
              <a:off x="3250838" y="1754815"/>
              <a:ext cx="1845250" cy="1879701"/>
            </a:xfrm>
            <a:prstGeom prst="rect">
              <a:avLst/>
            </a:prstGeom>
          </p:spPr>
        </p:pic>
        <p:pic>
          <p:nvPicPr>
            <p:cNvPr id="64" name="Picture 63" descr="A close up of an eye&#10;&#10;AI-generated content may be incorrect.">
              <a:extLst>
                <a:ext uri="{FF2B5EF4-FFF2-40B4-BE49-F238E27FC236}">
                  <a16:creationId xmlns:a16="http://schemas.microsoft.com/office/drawing/2014/main" id="{320AD3C6-84BB-77CE-5C0F-BDBBD36DD413}"/>
                </a:ext>
              </a:extLst>
            </p:cNvPr>
            <p:cNvPicPr>
              <a:picLocks noChangeAspect="1"/>
            </p:cNvPicPr>
            <p:nvPr/>
          </p:nvPicPr>
          <p:blipFill>
            <a:blip r:embed="rId4"/>
            <a:srcRect l="21756" t="9342" r="20893" b="19160"/>
            <a:stretch/>
          </p:blipFill>
          <p:spPr>
            <a:xfrm>
              <a:off x="5766168" y="1744103"/>
              <a:ext cx="1845251" cy="1878943"/>
            </a:xfrm>
            <a:prstGeom prst="rect">
              <a:avLst/>
            </a:prstGeom>
          </p:spPr>
        </p:pic>
        <p:pic>
          <p:nvPicPr>
            <p:cNvPr id="65" name="Picture 64">
              <a:extLst>
                <a:ext uri="{FF2B5EF4-FFF2-40B4-BE49-F238E27FC236}">
                  <a16:creationId xmlns:a16="http://schemas.microsoft.com/office/drawing/2014/main" id="{354FAA57-8E37-2ECD-E6B3-6113799961C0}"/>
                </a:ext>
              </a:extLst>
            </p:cNvPr>
            <p:cNvPicPr>
              <a:picLocks noChangeAspect="1"/>
            </p:cNvPicPr>
            <p:nvPr/>
          </p:nvPicPr>
          <p:blipFill rotWithShape="1">
            <a:blip r:embed="rId5"/>
            <a:srcRect l="20242" t="10722" r="21243" b="19407"/>
            <a:stretch/>
          </p:blipFill>
          <p:spPr>
            <a:xfrm>
              <a:off x="8251290" y="1759156"/>
              <a:ext cx="1940706" cy="1892687"/>
            </a:xfrm>
            <a:prstGeom prst="rect">
              <a:avLst/>
            </a:prstGeom>
          </p:spPr>
        </p:pic>
        <p:pic>
          <p:nvPicPr>
            <p:cNvPr id="66" name="Picture 65" descr="A close up of an eye&#10;&#10;AI-generated content may be incorrect.">
              <a:extLst>
                <a:ext uri="{FF2B5EF4-FFF2-40B4-BE49-F238E27FC236}">
                  <a16:creationId xmlns:a16="http://schemas.microsoft.com/office/drawing/2014/main" id="{1D36F4A8-06C6-BE03-CDD8-4C676B584C00}"/>
                </a:ext>
              </a:extLst>
            </p:cNvPr>
            <p:cNvPicPr>
              <a:picLocks noChangeAspect="1"/>
            </p:cNvPicPr>
            <p:nvPr/>
          </p:nvPicPr>
          <p:blipFill>
            <a:blip r:embed="rId6"/>
            <a:srcRect l="21195" t="9750" r="20365" b="18914"/>
            <a:stretch/>
          </p:blipFill>
          <p:spPr>
            <a:xfrm>
              <a:off x="703129" y="1757958"/>
              <a:ext cx="1822067" cy="1816667"/>
            </a:xfrm>
            <a:prstGeom prst="rect">
              <a:avLst/>
            </a:prstGeom>
          </p:spPr>
        </p:pic>
        <p:sp>
          <p:nvSpPr>
            <p:cNvPr id="67" name="Oval 66">
              <a:extLst>
                <a:ext uri="{FF2B5EF4-FFF2-40B4-BE49-F238E27FC236}">
                  <a16:creationId xmlns:a16="http://schemas.microsoft.com/office/drawing/2014/main" id="{FC7B3A4B-FFB6-2AA2-C84D-F3380A360AF5}"/>
                </a:ext>
              </a:extLst>
            </p:cNvPr>
            <p:cNvSpPr/>
            <p:nvPr/>
          </p:nvSpPr>
          <p:spPr>
            <a:xfrm>
              <a:off x="1394218" y="2927181"/>
              <a:ext cx="117231" cy="117231"/>
            </a:xfrm>
            <a:prstGeom prst="ellipse">
              <a:avLst/>
            </a:prstGeom>
            <a:solidFill>
              <a:srgbClr val="FFFF0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6B2DDF68-05EA-E8CB-9432-893220EEE0E9}"/>
                </a:ext>
              </a:extLst>
            </p:cNvPr>
            <p:cNvSpPr/>
            <p:nvPr/>
          </p:nvSpPr>
          <p:spPr>
            <a:xfrm>
              <a:off x="4095856" y="2988490"/>
              <a:ext cx="117231" cy="117231"/>
            </a:xfrm>
            <a:prstGeom prst="ellipse">
              <a:avLst/>
            </a:prstGeom>
            <a:solidFill>
              <a:srgbClr val="FFFF0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829E6C6D-5934-9895-17C7-BAEBD563F864}"/>
                </a:ext>
              </a:extLst>
            </p:cNvPr>
            <p:cNvSpPr/>
            <p:nvPr/>
          </p:nvSpPr>
          <p:spPr>
            <a:xfrm>
              <a:off x="9264645" y="2825087"/>
              <a:ext cx="117231" cy="117231"/>
            </a:xfrm>
            <a:prstGeom prst="ellipse">
              <a:avLst/>
            </a:prstGeom>
            <a:solidFill>
              <a:srgbClr val="FFFF0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grpSp>
      <p:sp>
        <p:nvSpPr>
          <p:cNvPr id="60" name="Oval 59">
            <a:extLst>
              <a:ext uri="{FF2B5EF4-FFF2-40B4-BE49-F238E27FC236}">
                <a16:creationId xmlns:a16="http://schemas.microsoft.com/office/drawing/2014/main" id="{AE424323-407C-7D4F-118E-2F77E1A0B91E}"/>
              </a:ext>
            </a:extLst>
          </p:cNvPr>
          <p:cNvSpPr/>
          <p:nvPr/>
        </p:nvSpPr>
        <p:spPr>
          <a:xfrm>
            <a:off x="6068623" y="5167499"/>
            <a:ext cx="117231" cy="117231"/>
          </a:xfrm>
          <a:prstGeom prst="ellipse">
            <a:avLst/>
          </a:prstGeom>
          <a:solidFill>
            <a:srgbClr val="FFFF0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pic>
        <p:nvPicPr>
          <p:cNvPr id="61" name="Picture 60" descr="A close up of an eye&#10;&#10;AI-generated content may be incorrect.">
            <a:extLst>
              <a:ext uri="{FF2B5EF4-FFF2-40B4-BE49-F238E27FC236}">
                <a16:creationId xmlns:a16="http://schemas.microsoft.com/office/drawing/2014/main" id="{A9819F83-5483-11B4-3775-E1EAD117D77F}"/>
              </a:ext>
            </a:extLst>
          </p:cNvPr>
          <p:cNvPicPr>
            <a:picLocks noChangeAspect="1"/>
          </p:cNvPicPr>
          <p:nvPr/>
        </p:nvPicPr>
        <p:blipFill>
          <a:blip r:embed="rId7"/>
          <a:srcRect l="21789" t="9456" r="21276" b="19700"/>
          <a:stretch/>
        </p:blipFill>
        <p:spPr>
          <a:xfrm>
            <a:off x="9726117" y="4493818"/>
            <a:ext cx="1633245" cy="1659874"/>
          </a:xfrm>
          <a:prstGeom prst="rect">
            <a:avLst/>
          </a:prstGeom>
        </p:spPr>
      </p:pic>
      <p:sp>
        <p:nvSpPr>
          <p:cNvPr id="62" name="Oval 61">
            <a:extLst>
              <a:ext uri="{FF2B5EF4-FFF2-40B4-BE49-F238E27FC236}">
                <a16:creationId xmlns:a16="http://schemas.microsoft.com/office/drawing/2014/main" id="{C167CAF3-EB49-E519-190D-930EF3428321}"/>
              </a:ext>
            </a:extLst>
          </p:cNvPr>
          <p:cNvSpPr/>
          <p:nvPr/>
        </p:nvSpPr>
        <p:spPr>
          <a:xfrm>
            <a:off x="10296939" y="4955148"/>
            <a:ext cx="105785" cy="106897"/>
          </a:xfrm>
          <a:prstGeom prst="ellipse">
            <a:avLst/>
          </a:prstGeom>
          <a:solidFill>
            <a:srgbClr val="FFFF0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58" name="Right Arrow 57">
            <a:extLst>
              <a:ext uri="{FF2B5EF4-FFF2-40B4-BE49-F238E27FC236}">
                <a16:creationId xmlns:a16="http://schemas.microsoft.com/office/drawing/2014/main" id="{9D5EBE5E-5673-E245-5DD5-C4111D6E3EAF}"/>
              </a:ext>
            </a:extLst>
          </p:cNvPr>
          <p:cNvSpPr/>
          <p:nvPr/>
        </p:nvSpPr>
        <p:spPr>
          <a:xfrm rot="16200000">
            <a:off x="10419069" y="5353103"/>
            <a:ext cx="424072" cy="247207"/>
          </a:xfrm>
          <a:prstGeom prst="rightArrow">
            <a:avLst/>
          </a:prstGeom>
          <a:solidFill>
            <a:srgbClr val="FFFF00"/>
          </a:solidFill>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85E76E6C-47EF-1E8B-FCB3-79DEEFE277F8}"/>
              </a:ext>
            </a:extLst>
          </p:cNvPr>
          <p:cNvPicPr>
            <a:picLocks noChangeAspect="1"/>
          </p:cNvPicPr>
          <p:nvPr/>
        </p:nvPicPr>
        <p:blipFill>
          <a:blip r:embed="rId8"/>
          <a:srcRect l="9069" t="8817" r="7040" b="38390"/>
          <a:stretch/>
        </p:blipFill>
        <p:spPr>
          <a:xfrm>
            <a:off x="9584046" y="564224"/>
            <a:ext cx="2023005" cy="2227445"/>
          </a:xfrm>
          <a:prstGeom prst="rect">
            <a:avLst/>
          </a:prstGeom>
        </p:spPr>
      </p:pic>
      <p:pic>
        <p:nvPicPr>
          <p:cNvPr id="8" name="Picture 7">
            <a:extLst>
              <a:ext uri="{FF2B5EF4-FFF2-40B4-BE49-F238E27FC236}">
                <a16:creationId xmlns:a16="http://schemas.microsoft.com/office/drawing/2014/main" id="{68B8DE47-833B-9189-97AA-71848B3FAA3C}"/>
              </a:ext>
            </a:extLst>
          </p:cNvPr>
          <p:cNvPicPr>
            <a:picLocks noChangeAspect="1"/>
          </p:cNvPicPr>
          <p:nvPr/>
        </p:nvPicPr>
        <p:blipFill>
          <a:blip r:embed="rId9"/>
          <a:srcRect l="9069" t="58114" r="7040" b="23656"/>
          <a:stretch/>
        </p:blipFill>
        <p:spPr>
          <a:xfrm>
            <a:off x="9551566" y="3009914"/>
            <a:ext cx="1911870" cy="811907"/>
          </a:xfrm>
          <a:prstGeom prst="rect">
            <a:avLst/>
          </a:prstGeom>
        </p:spPr>
      </p:pic>
      <p:sp>
        <p:nvSpPr>
          <p:cNvPr id="9" name="TextBox 8">
            <a:extLst>
              <a:ext uri="{FF2B5EF4-FFF2-40B4-BE49-F238E27FC236}">
                <a16:creationId xmlns:a16="http://schemas.microsoft.com/office/drawing/2014/main" id="{3920E109-533D-439D-C4A9-9AAD4E68ACB5}"/>
              </a:ext>
            </a:extLst>
          </p:cNvPr>
          <p:cNvSpPr txBox="1"/>
          <p:nvPr/>
        </p:nvSpPr>
        <p:spPr>
          <a:xfrm>
            <a:off x="10818781" y="3740251"/>
            <a:ext cx="800219" cy="369332"/>
          </a:xfrm>
          <a:prstGeom prst="rect">
            <a:avLst/>
          </a:prstGeom>
          <a:noFill/>
        </p:spPr>
        <p:txBody>
          <a:bodyPr wrap="none" rtlCol="0">
            <a:spAutoFit/>
          </a:bodyPr>
          <a:lstStyle/>
          <a:p>
            <a:r>
              <a:rPr lang="en-US"/>
              <a:t>OKN-C</a:t>
            </a:r>
          </a:p>
        </p:txBody>
      </p:sp>
      <p:sp>
        <p:nvSpPr>
          <p:cNvPr id="52" name="TextBox 51">
            <a:extLst>
              <a:ext uri="{FF2B5EF4-FFF2-40B4-BE49-F238E27FC236}">
                <a16:creationId xmlns:a16="http://schemas.microsoft.com/office/drawing/2014/main" id="{0FCE7BA3-69C4-582E-7775-671306A44CCF}"/>
              </a:ext>
            </a:extLst>
          </p:cNvPr>
          <p:cNvSpPr txBox="1"/>
          <p:nvPr/>
        </p:nvSpPr>
        <p:spPr>
          <a:xfrm>
            <a:off x="9996499" y="109906"/>
            <a:ext cx="1092479" cy="369332"/>
          </a:xfrm>
          <a:prstGeom prst="rect">
            <a:avLst/>
          </a:prstGeom>
          <a:noFill/>
        </p:spPr>
        <p:txBody>
          <a:bodyPr wrap="none" rtlCol="0">
            <a:spAutoFit/>
          </a:bodyPr>
          <a:lstStyle/>
          <a:p>
            <a:r>
              <a:rPr lang="en-US"/>
              <a:t>CONTROL</a:t>
            </a:r>
          </a:p>
        </p:txBody>
      </p:sp>
      <p:grpSp>
        <p:nvGrpSpPr>
          <p:cNvPr id="77" name="Group 76">
            <a:extLst>
              <a:ext uri="{FF2B5EF4-FFF2-40B4-BE49-F238E27FC236}">
                <a16:creationId xmlns:a16="http://schemas.microsoft.com/office/drawing/2014/main" id="{75003D2A-AD41-4748-526F-D1E663F72CCB}"/>
              </a:ext>
            </a:extLst>
          </p:cNvPr>
          <p:cNvGrpSpPr/>
          <p:nvPr/>
        </p:nvGrpSpPr>
        <p:grpSpPr>
          <a:xfrm>
            <a:off x="0" y="109906"/>
            <a:ext cx="8874473" cy="3661334"/>
            <a:chOff x="2463207" y="-6477"/>
            <a:chExt cx="8874473" cy="3661334"/>
          </a:xfrm>
        </p:grpSpPr>
        <p:pic>
          <p:nvPicPr>
            <p:cNvPr id="12" name="Picture 11">
              <a:extLst>
                <a:ext uri="{FF2B5EF4-FFF2-40B4-BE49-F238E27FC236}">
                  <a16:creationId xmlns:a16="http://schemas.microsoft.com/office/drawing/2014/main" id="{BAD0DF10-A062-B2F0-B87D-433BD19F6BB2}"/>
                </a:ext>
              </a:extLst>
            </p:cNvPr>
            <p:cNvPicPr>
              <a:picLocks noChangeAspect="1"/>
            </p:cNvPicPr>
            <p:nvPr/>
          </p:nvPicPr>
          <p:blipFill>
            <a:blip r:embed="rId10"/>
            <a:srcRect l="10688" t="11398" r="10084" b="70664"/>
            <a:stretch/>
          </p:blipFill>
          <p:spPr>
            <a:xfrm>
              <a:off x="2563640" y="490674"/>
              <a:ext cx="2023006" cy="847467"/>
            </a:xfrm>
            <a:prstGeom prst="rect">
              <a:avLst/>
            </a:prstGeom>
          </p:spPr>
        </p:pic>
        <p:pic>
          <p:nvPicPr>
            <p:cNvPr id="14" name="Picture 13">
              <a:extLst>
                <a:ext uri="{FF2B5EF4-FFF2-40B4-BE49-F238E27FC236}">
                  <a16:creationId xmlns:a16="http://schemas.microsoft.com/office/drawing/2014/main" id="{EA054D57-10C1-3BAF-2962-920C32522E05}"/>
                </a:ext>
              </a:extLst>
            </p:cNvPr>
            <p:cNvPicPr>
              <a:picLocks noChangeAspect="1"/>
            </p:cNvPicPr>
            <p:nvPr/>
          </p:nvPicPr>
          <p:blipFill>
            <a:blip r:embed="rId11"/>
            <a:srcRect l="10689" t="20506" r="10561" b="57995"/>
            <a:stretch/>
          </p:blipFill>
          <p:spPr>
            <a:xfrm>
              <a:off x="4817760" y="634912"/>
              <a:ext cx="2018507" cy="1015722"/>
            </a:xfrm>
            <a:prstGeom prst="rect">
              <a:avLst/>
            </a:prstGeom>
          </p:spPr>
        </p:pic>
        <p:pic>
          <p:nvPicPr>
            <p:cNvPr id="15" name="Picture 14">
              <a:extLst>
                <a:ext uri="{FF2B5EF4-FFF2-40B4-BE49-F238E27FC236}">
                  <a16:creationId xmlns:a16="http://schemas.microsoft.com/office/drawing/2014/main" id="{D8BF5541-4256-F2D1-CF42-42F66E798811}"/>
                </a:ext>
              </a:extLst>
            </p:cNvPr>
            <p:cNvPicPr>
              <a:picLocks noChangeAspect="1"/>
            </p:cNvPicPr>
            <p:nvPr/>
          </p:nvPicPr>
          <p:blipFill>
            <a:blip r:embed="rId12"/>
            <a:srcRect l="10689" t="47018" r="10561" b="28153"/>
            <a:stretch/>
          </p:blipFill>
          <p:spPr>
            <a:xfrm>
              <a:off x="4815070" y="1509610"/>
              <a:ext cx="1950057" cy="1173033"/>
            </a:xfrm>
            <a:prstGeom prst="rect">
              <a:avLst/>
            </a:prstGeom>
          </p:spPr>
        </p:pic>
        <p:pic>
          <p:nvPicPr>
            <p:cNvPr id="16" name="Picture 15">
              <a:extLst>
                <a:ext uri="{FF2B5EF4-FFF2-40B4-BE49-F238E27FC236}">
                  <a16:creationId xmlns:a16="http://schemas.microsoft.com/office/drawing/2014/main" id="{AEDC8ACE-7CEE-3563-0D6B-90AC2278F407}"/>
                </a:ext>
              </a:extLst>
            </p:cNvPr>
            <p:cNvPicPr>
              <a:picLocks noChangeAspect="1"/>
            </p:cNvPicPr>
            <p:nvPr/>
          </p:nvPicPr>
          <p:blipFill>
            <a:blip r:embed="rId13"/>
            <a:srcRect l="10688" t="29197" r="10084" b="37261"/>
            <a:stretch/>
          </p:blipFill>
          <p:spPr>
            <a:xfrm>
              <a:off x="2463207" y="1273806"/>
              <a:ext cx="2116877" cy="1584682"/>
            </a:xfrm>
            <a:prstGeom prst="rect">
              <a:avLst/>
            </a:prstGeom>
          </p:spPr>
        </p:pic>
        <p:pic>
          <p:nvPicPr>
            <p:cNvPr id="18" name="Picture 17">
              <a:extLst>
                <a:ext uri="{FF2B5EF4-FFF2-40B4-BE49-F238E27FC236}">
                  <a16:creationId xmlns:a16="http://schemas.microsoft.com/office/drawing/2014/main" id="{846781D7-1DFD-56DE-CA33-9A5C1121E2A6}"/>
                </a:ext>
              </a:extLst>
            </p:cNvPr>
            <p:cNvPicPr>
              <a:picLocks noChangeAspect="1"/>
            </p:cNvPicPr>
            <p:nvPr/>
          </p:nvPicPr>
          <p:blipFill>
            <a:blip r:embed="rId14"/>
            <a:srcRect l="12174" t="30215" r="7983" b="32487"/>
            <a:stretch/>
          </p:blipFill>
          <p:spPr>
            <a:xfrm>
              <a:off x="6991450" y="1892749"/>
              <a:ext cx="1911869" cy="1762108"/>
            </a:xfrm>
            <a:prstGeom prst="rect">
              <a:avLst/>
            </a:prstGeom>
          </p:spPr>
        </p:pic>
        <p:pic>
          <p:nvPicPr>
            <p:cNvPr id="19" name="Picture 18">
              <a:extLst>
                <a:ext uri="{FF2B5EF4-FFF2-40B4-BE49-F238E27FC236}">
                  <a16:creationId xmlns:a16="http://schemas.microsoft.com/office/drawing/2014/main" id="{A43AAA4A-909B-9DCD-69EA-728E5773A0C0}"/>
                </a:ext>
              </a:extLst>
            </p:cNvPr>
            <p:cNvPicPr>
              <a:picLocks noChangeAspect="1"/>
            </p:cNvPicPr>
            <p:nvPr/>
          </p:nvPicPr>
          <p:blipFill>
            <a:blip r:embed="rId15"/>
            <a:srcRect l="10423" t="4708" r="10422" b="70462"/>
            <a:stretch/>
          </p:blipFill>
          <p:spPr>
            <a:xfrm>
              <a:off x="6975681" y="263174"/>
              <a:ext cx="2018507" cy="1173033"/>
            </a:xfrm>
            <a:prstGeom prst="rect">
              <a:avLst/>
            </a:prstGeom>
          </p:spPr>
        </p:pic>
        <p:pic>
          <p:nvPicPr>
            <p:cNvPr id="21" name="Picture 20">
              <a:extLst>
                <a:ext uri="{FF2B5EF4-FFF2-40B4-BE49-F238E27FC236}">
                  <a16:creationId xmlns:a16="http://schemas.microsoft.com/office/drawing/2014/main" id="{319FCB42-ED59-892B-6362-692C301F1F6D}"/>
                </a:ext>
              </a:extLst>
            </p:cNvPr>
            <p:cNvPicPr>
              <a:picLocks noChangeAspect="1"/>
            </p:cNvPicPr>
            <p:nvPr/>
          </p:nvPicPr>
          <p:blipFill>
            <a:blip r:embed="rId16"/>
            <a:srcRect l="10670" t="22944" r="9560" b="52019"/>
            <a:stretch/>
          </p:blipFill>
          <p:spPr>
            <a:xfrm>
              <a:off x="9425811" y="447841"/>
              <a:ext cx="1911869" cy="1061770"/>
            </a:xfrm>
            <a:prstGeom prst="rect">
              <a:avLst/>
            </a:prstGeom>
          </p:spPr>
        </p:pic>
        <p:pic>
          <p:nvPicPr>
            <p:cNvPr id="48" name="Picture 47">
              <a:extLst>
                <a:ext uri="{FF2B5EF4-FFF2-40B4-BE49-F238E27FC236}">
                  <a16:creationId xmlns:a16="http://schemas.microsoft.com/office/drawing/2014/main" id="{3C8D11FD-B832-F070-92F9-872C31240EFB}"/>
                </a:ext>
              </a:extLst>
            </p:cNvPr>
            <p:cNvPicPr>
              <a:picLocks noChangeAspect="1"/>
            </p:cNvPicPr>
            <p:nvPr/>
          </p:nvPicPr>
          <p:blipFill>
            <a:blip r:embed="rId17"/>
            <a:srcRect l="10670" t="47713" r="9560" b="25915"/>
            <a:stretch/>
          </p:blipFill>
          <p:spPr>
            <a:xfrm>
              <a:off x="9402816" y="1436207"/>
              <a:ext cx="1911869" cy="1118373"/>
            </a:xfrm>
            <a:prstGeom prst="rect">
              <a:avLst/>
            </a:prstGeom>
          </p:spPr>
        </p:pic>
        <p:sp>
          <p:nvSpPr>
            <p:cNvPr id="53" name="TextBox 52">
              <a:extLst>
                <a:ext uri="{FF2B5EF4-FFF2-40B4-BE49-F238E27FC236}">
                  <a16:creationId xmlns:a16="http://schemas.microsoft.com/office/drawing/2014/main" id="{83CEDE84-6B41-4115-1605-AC84139D84C5}"/>
                </a:ext>
              </a:extLst>
            </p:cNvPr>
            <p:cNvSpPr txBox="1"/>
            <p:nvPr/>
          </p:nvSpPr>
          <p:spPr>
            <a:xfrm>
              <a:off x="3271546" y="-6477"/>
              <a:ext cx="420308" cy="369332"/>
            </a:xfrm>
            <a:prstGeom prst="rect">
              <a:avLst/>
            </a:prstGeom>
            <a:noFill/>
          </p:spPr>
          <p:txBody>
            <a:bodyPr wrap="none" rtlCol="0">
              <a:spAutoFit/>
            </a:bodyPr>
            <a:lstStyle/>
            <a:p>
              <a:r>
                <a:rPr lang="en-US"/>
                <a:t>P1</a:t>
              </a:r>
            </a:p>
          </p:txBody>
        </p:sp>
        <p:sp>
          <p:nvSpPr>
            <p:cNvPr id="54" name="TextBox 53">
              <a:extLst>
                <a:ext uri="{FF2B5EF4-FFF2-40B4-BE49-F238E27FC236}">
                  <a16:creationId xmlns:a16="http://schemas.microsoft.com/office/drawing/2014/main" id="{E01A2B21-1AE8-A1EF-2007-2A06FD7EBB52}"/>
                </a:ext>
              </a:extLst>
            </p:cNvPr>
            <p:cNvSpPr txBox="1"/>
            <p:nvPr/>
          </p:nvSpPr>
          <p:spPr>
            <a:xfrm>
              <a:off x="5588342" y="-6477"/>
              <a:ext cx="420308" cy="369332"/>
            </a:xfrm>
            <a:prstGeom prst="rect">
              <a:avLst/>
            </a:prstGeom>
            <a:noFill/>
          </p:spPr>
          <p:txBody>
            <a:bodyPr wrap="none" rtlCol="0">
              <a:spAutoFit/>
            </a:bodyPr>
            <a:lstStyle/>
            <a:p>
              <a:r>
                <a:rPr lang="en-US"/>
                <a:t>P2</a:t>
              </a:r>
            </a:p>
          </p:txBody>
        </p:sp>
        <p:sp>
          <p:nvSpPr>
            <p:cNvPr id="55" name="TextBox 54">
              <a:extLst>
                <a:ext uri="{FF2B5EF4-FFF2-40B4-BE49-F238E27FC236}">
                  <a16:creationId xmlns:a16="http://schemas.microsoft.com/office/drawing/2014/main" id="{D47A4741-7D1E-8231-1453-22A068AEBEA6}"/>
                </a:ext>
              </a:extLst>
            </p:cNvPr>
            <p:cNvSpPr txBox="1"/>
            <p:nvPr/>
          </p:nvSpPr>
          <p:spPr>
            <a:xfrm>
              <a:off x="10084627" y="-6477"/>
              <a:ext cx="420308" cy="369332"/>
            </a:xfrm>
            <a:prstGeom prst="rect">
              <a:avLst/>
            </a:prstGeom>
            <a:noFill/>
          </p:spPr>
          <p:txBody>
            <a:bodyPr wrap="none" rtlCol="0">
              <a:spAutoFit/>
            </a:bodyPr>
            <a:lstStyle/>
            <a:p>
              <a:r>
                <a:rPr lang="en-US"/>
                <a:t>P4</a:t>
              </a:r>
            </a:p>
          </p:txBody>
        </p:sp>
        <p:sp>
          <p:nvSpPr>
            <p:cNvPr id="56" name="TextBox 55">
              <a:extLst>
                <a:ext uri="{FF2B5EF4-FFF2-40B4-BE49-F238E27FC236}">
                  <a16:creationId xmlns:a16="http://schemas.microsoft.com/office/drawing/2014/main" id="{6EBB74E3-2631-71B6-B558-C10E6EBA3097}"/>
                </a:ext>
              </a:extLst>
            </p:cNvPr>
            <p:cNvSpPr txBox="1"/>
            <p:nvPr/>
          </p:nvSpPr>
          <p:spPr>
            <a:xfrm>
              <a:off x="7709548" y="-6477"/>
              <a:ext cx="420308" cy="369332"/>
            </a:xfrm>
            <a:prstGeom prst="rect">
              <a:avLst/>
            </a:prstGeom>
            <a:noFill/>
          </p:spPr>
          <p:txBody>
            <a:bodyPr wrap="none" rtlCol="0">
              <a:spAutoFit/>
            </a:bodyPr>
            <a:lstStyle/>
            <a:p>
              <a:r>
                <a:rPr lang="en-US"/>
                <a:t>P3</a:t>
              </a:r>
            </a:p>
          </p:txBody>
        </p:sp>
      </p:grpSp>
      <p:grpSp>
        <p:nvGrpSpPr>
          <p:cNvPr id="71" name="Group 70">
            <a:extLst>
              <a:ext uri="{FF2B5EF4-FFF2-40B4-BE49-F238E27FC236}">
                <a16:creationId xmlns:a16="http://schemas.microsoft.com/office/drawing/2014/main" id="{5AB6D429-8BC0-3168-21A8-51DFDDEA67A5}"/>
              </a:ext>
            </a:extLst>
          </p:cNvPr>
          <p:cNvGrpSpPr/>
          <p:nvPr/>
        </p:nvGrpSpPr>
        <p:grpSpPr>
          <a:xfrm>
            <a:off x="7695905" y="2906598"/>
            <a:ext cx="1176862" cy="1072789"/>
            <a:chOff x="206742" y="2866552"/>
            <a:chExt cx="1176862" cy="1072789"/>
          </a:xfrm>
        </p:grpSpPr>
        <p:grpSp>
          <p:nvGrpSpPr>
            <p:cNvPr id="72" name="Group 71">
              <a:extLst>
                <a:ext uri="{FF2B5EF4-FFF2-40B4-BE49-F238E27FC236}">
                  <a16:creationId xmlns:a16="http://schemas.microsoft.com/office/drawing/2014/main" id="{78906A4E-AC6E-9044-7618-ADEB3EFAD517}"/>
                </a:ext>
              </a:extLst>
            </p:cNvPr>
            <p:cNvGrpSpPr/>
            <p:nvPr/>
          </p:nvGrpSpPr>
          <p:grpSpPr>
            <a:xfrm>
              <a:off x="627322" y="2969868"/>
              <a:ext cx="742665" cy="506733"/>
              <a:chOff x="4976657" y="4254591"/>
              <a:chExt cx="742665" cy="506733"/>
            </a:xfrm>
          </p:grpSpPr>
          <p:cxnSp>
            <p:nvCxnSpPr>
              <p:cNvPr id="75" name="Straight Connector 74">
                <a:extLst>
                  <a:ext uri="{FF2B5EF4-FFF2-40B4-BE49-F238E27FC236}">
                    <a16:creationId xmlns:a16="http://schemas.microsoft.com/office/drawing/2014/main" id="{0D23DC0E-3B87-6A7D-9930-336046DB38F7}"/>
                  </a:ext>
                </a:extLst>
              </p:cNvPr>
              <p:cNvCxnSpPr/>
              <p:nvPr/>
            </p:nvCxnSpPr>
            <p:spPr>
              <a:xfrm>
                <a:off x="4976657" y="4254591"/>
                <a:ext cx="0" cy="506733"/>
              </a:xfrm>
              <a:prstGeom prst="line">
                <a:avLst/>
              </a:prstGeom>
            </p:spPr>
            <p:style>
              <a:lnRef idx="1">
                <a:schemeClr val="dk1"/>
              </a:lnRef>
              <a:fillRef idx="0">
                <a:schemeClr val="dk1"/>
              </a:fillRef>
              <a:effectRef idx="0">
                <a:schemeClr val="dk1"/>
              </a:effectRef>
              <a:fontRef idx="minor">
                <a:schemeClr val="tx1"/>
              </a:fontRef>
            </p:style>
          </p:cxnSp>
          <p:cxnSp>
            <p:nvCxnSpPr>
              <p:cNvPr id="76" name="Straight Connector 75">
                <a:extLst>
                  <a:ext uri="{FF2B5EF4-FFF2-40B4-BE49-F238E27FC236}">
                    <a16:creationId xmlns:a16="http://schemas.microsoft.com/office/drawing/2014/main" id="{A19CDC2A-9CD8-7CC9-3836-CA38DC68B7B3}"/>
                  </a:ext>
                </a:extLst>
              </p:cNvPr>
              <p:cNvCxnSpPr>
                <a:cxnSpLocks/>
              </p:cNvCxnSpPr>
              <p:nvPr/>
            </p:nvCxnSpPr>
            <p:spPr>
              <a:xfrm flipH="1">
                <a:off x="4976657" y="4761324"/>
                <a:ext cx="742665" cy="0"/>
              </a:xfrm>
              <a:prstGeom prst="line">
                <a:avLst/>
              </a:prstGeom>
            </p:spPr>
            <p:style>
              <a:lnRef idx="1">
                <a:schemeClr val="dk1"/>
              </a:lnRef>
              <a:fillRef idx="0">
                <a:schemeClr val="dk1"/>
              </a:fillRef>
              <a:effectRef idx="0">
                <a:schemeClr val="dk1"/>
              </a:effectRef>
              <a:fontRef idx="minor">
                <a:schemeClr val="tx1"/>
              </a:fontRef>
            </p:style>
          </p:cxnSp>
        </p:grpSp>
        <p:sp>
          <p:nvSpPr>
            <p:cNvPr id="73" name="TextBox 72">
              <a:extLst>
                <a:ext uri="{FF2B5EF4-FFF2-40B4-BE49-F238E27FC236}">
                  <a16:creationId xmlns:a16="http://schemas.microsoft.com/office/drawing/2014/main" id="{F9B1410B-C7BD-911A-180B-744267AC3B6A}"/>
                </a:ext>
              </a:extLst>
            </p:cNvPr>
            <p:cNvSpPr txBox="1"/>
            <p:nvPr/>
          </p:nvSpPr>
          <p:spPr>
            <a:xfrm rot="16200000">
              <a:off x="40991" y="3032303"/>
              <a:ext cx="700833" cy="369332"/>
            </a:xfrm>
            <a:prstGeom prst="rect">
              <a:avLst/>
            </a:prstGeom>
            <a:noFill/>
          </p:spPr>
          <p:txBody>
            <a:bodyPr wrap="none" rtlCol="0">
              <a:spAutoFit/>
            </a:bodyPr>
            <a:lstStyle/>
            <a:p>
              <a:r>
                <a:rPr lang="en-US"/>
                <a:t>5 deg</a:t>
              </a:r>
            </a:p>
          </p:txBody>
        </p:sp>
        <p:sp>
          <p:nvSpPr>
            <p:cNvPr id="74" name="TextBox 73">
              <a:extLst>
                <a:ext uri="{FF2B5EF4-FFF2-40B4-BE49-F238E27FC236}">
                  <a16:creationId xmlns:a16="http://schemas.microsoft.com/office/drawing/2014/main" id="{1E4535DF-89AB-946E-3CD2-3C4C6C65E8FB}"/>
                </a:ext>
              </a:extLst>
            </p:cNvPr>
            <p:cNvSpPr txBox="1"/>
            <p:nvPr/>
          </p:nvSpPr>
          <p:spPr>
            <a:xfrm>
              <a:off x="726052" y="3570009"/>
              <a:ext cx="657552" cy="369332"/>
            </a:xfrm>
            <a:prstGeom prst="rect">
              <a:avLst/>
            </a:prstGeom>
            <a:noFill/>
          </p:spPr>
          <p:txBody>
            <a:bodyPr wrap="none" rtlCol="0">
              <a:spAutoFit/>
            </a:bodyPr>
            <a:lstStyle/>
            <a:p>
              <a:r>
                <a:rPr lang="en-US"/>
                <a:t>2 sec</a:t>
              </a:r>
            </a:p>
          </p:txBody>
        </p:sp>
      </p:grpSp>
      <p:sp>
        <p:nvSpPr>
          <p:cNvPr id="80" name="TextBox 79">
            <a:extLst>
              <a:ext uri="{FF2B5EF4-FFF2-40B4-BE49-F238E27FC236}">
                <a16:creationId xmlns:a16="http://schemas.microsoft.com/office/drawing/2014/main" id="{7A4B5C92-8296-A22B-197E-0DD5886B032B}"/>
              </a:ext>
            </a:extLst>
          </p:cNvPr>
          <p:cNvSpPr txBox="1"/>
          <p:nvPr/>
        </p:nvSpPr>
        <p:spPr>
          <a:xfrm>
            <a:off x="10749237" y="1322721"/>
            <a:ext cx="822661" cy="369332"/>
          </a:xfrm>
          <a:prstGeom prst="rect">
            <a:avLst/>
          </a:prstGeom>
          <a:noFill/>
        </p:spPr>
        <p:txBody>
          <a:bodyPr wrap="none" rtlCol="0">
            <a:spAutoFit/>
          </a:bodyPr>
          <a:lstStyle/>
          <a:p>
            <a:r>
              <a:rPr lang="en-US"/>
              <a:t>OKN-G</a:t>
            </a:r>
          </a:p>
        </p:txBody>
      </p:sp>
      <p:sp>
        <p:nvSpPr>
          <p:cNvPr id="7" name="TextBox 6">
            <a:extLst>
              <a:ext uri="{FF2B5EF4-FFF2-40B4-BE49-F238E27FC236}">
                <a16:creationId xmlns:a16="http://schemas.microsoft.com/office/drawing/2014/main" id="{34385D77-9171-93E5-BED0-63ACE331C100}"/>
              </a:ext>
            </a:extLst>
          </p:cNvPr>
          <p:cNvSpPr txBox="1"/>
          <p:nvPr/>
        </p:nvSpPr>
        <p:spPr>
          <a:xfrm>
            <a:off x="10498454" y="2531486"/>
            <a:ext cx="1252266" cy="369332"/>
          </a:xfrm>
          <a:prstGeom prst="rect">
            <a:avLst/>
          </a:prstGeom>
          <a:noFill/>
        </p:spPr>
        <p:txBody>
          <a:bodyPr wrap="none" rtlCol="0">
            <a:spAutoFit/>
          </a:bodyPr>
          <a:lstStyle/>
          <a:p>
            <a:r>
              <a:rPr lang="en-US"/>
              <a:t>OKN-MMIC</a:t>
            </a:r>
          </a:p>
        </p:txBody>
      </p:sp>
      <p:cxnSp>
        <p:nvCxnSpPr>
          <p:cNvPr id="90" name="Straight Connector 89">
            <a:extLst>
              <a:ext uri="{FF2B5EF4-FFF2-40B4-BE49-F238E27FC236}">
                <a16:creationId xmlns:a16="http://schemas.microsoft.com/office/drawing/2014/main" id="{8A926A7D-827B-673A-EC7C-09F213A74D81}"/>
              </a:ext>
            </a:extLst>
          </p:cNvPr>
          <p:cNvCxnSpPr>
            <a:cxnSpLocks/>
          </p:cNvCxnSpPr>
          <p:nvPr/>
        </p:nvCxnSpPr>
        <p:spPr>
          <a:xfrm>
            <a:off x="9228406" y="379557"/>
            <a:ext cx="0" cy="5795855"/>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394139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9C482B-B77F-A27A-D46C-B79861B1402B}"/>
            </a:ext>
          </a:extLst>
        </p:cNvPr>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875E9561-9F37-1CEA-399B-0966B46BA787}"/>
              </a:ext>
            </a:extLst>
          </p:cNvPr>
          <p:cNvGraphicFramePr>
            <a:graphicFrameLocks noGrp="1"/>
          </p:cNvGraphicFramePr>
          <p:nvPr>
            <p:extLst>
              <p:ext uri="{D42A27DB-BD31-4B8C-83A1-F6EECF244321}">
                <p14:modId xmlns:p14="http://schemas.microsoft.com/office/powerpoint/2010/main" val="1219619881"/>
              </p:ext>
            </p:extLst>
          </p:nvPr>
        </p:nvGraphicFramePr>
        <p:xfrm>
          <a:off x="465627" y="1194141"/>
          <a:ext cx="7890740" cy="4469717"/>
        </p:xfrm>
        <a:graphic>
          <a:graphicData uri="http://schemas.openxmlformats.org/drawingml/2006/table">
            <a:tbl>
              <a:tblPr firstRow="1" bandRow="1">
                <a:tableStyleId>{5940675A-B579-460E-94D1-54222C63F5DA}</a:tableStyleId>
              </a:tblPr>
              <a:tblGrid>
                <a:gridCol w="1875436">
                  <a:extLst>
                    <a:ext uri="{9D8B030D-6E8A-4147-A177-3AD203B41FA5}">
                      <a16:colId xmlns:a16="http://schemas.microsoft.com/office/drawing/2014/main" val="398740645"/>
                    </a:ext>
                  </a:extLst>
                </a:gridCol>
                <a:gridCol w="1437341">
                  <a:extLst>
                    <a:ext uri="{9D8B030D-6E8A-4147-A177-3AD203B41FA5}">
                      <a16:colId xmlns:a16="http://schemas.microsoft.com/office/drawing/2014/main" val="1149388"/>
                    </a:ext>
                  </a:extLst>
                </a:gridCol>
                <a:gridCol w="1492814">
                  <a:extLst>
                    <a:ext uri="{9D8B030D-6E8A-4147-A177-3AD203B41FA5}">
                      <a16:colId xmlns:a16="http://schemas.microsoft.com/office/drawing/2014/main" val="1555628498"/>
                    </a:ext>
                  </a:extLst>
                </a:gridCol>
                <a:gridCol w="1567455">
                  <a:extLst>
                    <a:ext uri="{9D8B030D-6E8A-4147-A177-3AD203B41FA5}">
                      <a16:colId xmlns:a16="http://schemas.microsoft.com/office/drawing/2014/main" val="3612965248"/>
                    </a:ext>
                  </a:extLst>
                </a:gridCol>
                <a:gridCol w="1517694">
                  <a:extLst>
                    <a:ext uri="{9D8B030D-6E8A-4147-A177-3AD203B41FA5}">
                      <a16:colId xmlns:a16="http://schemas.microsoft.com/office/drawing/2014/main" val="515596238"/>
                    </a:ext>
                  </a:extLst>
                </a:gridCol>
              </a:tblGrid>
              <a:tr h="1023207">
                <a:tc>
                  <a:txBody>
                    <a:bodyPr/>
                    <a:lstStyle/>
                    <a:p>
                      <a:endParaRPr lang="en-US"/>
                    </a:p>
                  </a:txBody>
                  <a:tcPr anchor="ctr"/>
                </a:tc>
                <a:tc>
                  <a:txBody>
                    <a:bodyPr/>
                    <a:lstStyle/>
                    <a:p>
                      <a:pPr algn="ctr"/>
                      <a:r>
                        <a:rPr lang="en-US" b="1"/>
                        <a:t>MCC</a:t>
                      </a:r>
                    </a:p>
                  </a:txBody>
                  <a:tcPr anchor="ctr"/>
                </a:tc>
                <a:tc>
                  <a:txBody>
                    <a:bodyPr/>
                    <a:lstStyle/>
                    <a:p>
                      <a:pPr algn="ctr"/>
                      <a:r>
                        <a:rPr lang="en-US" b="1"/>
                        <a:t>Sensitivity</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1"/>
                    </a:p>
                    <a:p>
                      <a:pPr marL="0" marR="0" lvl="0" indent="0" algn="ctr" defTabSz="914400" rtl="0" eaLnBrk="1" fontAlgn="auto" latinLnBrk="0" hangingPunct="1">
                        <a:lnSpc>
                          <a:spcPct val="100000"/>
                        </a:lnSpc>
                        <a:spcBef>
                          <a:spcPts val="0"/>
                        </a:spcBef>
                        <a:spcAft>
                          <a:spcPts val="0"/>
                        </a:spcAft>
                        <a:buClrTx/>
                        <a:buSzTx/>
                        <a:buFontTx/>
                        <a:buNone/>
                        <a:tabLst/>
                        <a:defRPr/>
                      </a:pPr>
                      <a:r>
                        <a:rPr lang="en-US" b="1"/>
                        <a:t>Specificity</a:t>
                      </a:r>
                    </a:p>
                    <a:p>
                      <a:pPr algn="ctr"/>
                      <a:endParaRPr lang="en-US" b="1"/>
                    </a:p>
                  </a:txBody>
                  <a:tcPr anchor="ctr"/>
                </a:tc>
                <a:tc>
                  <a:txBody>
                    <a:bodyPr/>
                    <a:lstStyle/>
                    <a:p>
                      <a:pPr algn="ctr"/>
                      <a:r>
                        <a:rPr lang="en-US" b="1"/>
                        <a:t>Accuracy</a:t>
                      </a:r>
                    </a:p>
                  </a:txBody>
                  <a:tcPr anchor="ctr"/>
                </a:tc>
                <a:extLst>
                  <a:ext uri="{0D108BD9-81ED-4DB2-BD59-A6C34878D82A}">
                    <a16:rowId xmlns:a16="http://schemas.microsoft.com/office/drawing/2014/main" val="1922290540"/>
                  </a:ext>
                </a:extLst>
              </a:tr>
              <a:tr h="679485">
                <a:tc>
                  <a:txBody>
                    <a:bodyPr/>
                    <a:lstStyle/>
                    <a:p>
                      <a:r>
                        <a:rPr lang="en-US" b="1"/>
                        <a:t>OKN-G</a:t>
                      </a:r>
                    </a:p>
                  </a:txBody>
                  <a:tcPr anchor="ctr"/>
                </a:tc>
                <a:tc>
                  <a:txBody>
                    <a:bodyPr/>
                    <a:lstStyle/>
                    <a:p>
                      <a:pPr algn="ctr"/>
                      <a:r>
                        <a:rPr lang="en-US"/>
                        <a:t>0.76</a:t>
                      </a:r>
                    </a:p>
                  </a:txBody>
                  <a:tcPr anchor="ctr"/>
                </a:tc>
                <a:tc>
                  <a:txBody>
                    <a:bodyPr/>
                    <a:lstStyle/>
                    <a:p>
                      <a:pPr algn="ctr"/>
                      <a:r>
                        <a:rPr lang="en-US"/>
                        <a:t>0.85</a:t>
                      </a:r>
                    </a:p>
                  </a:txBody>
                  <a:tcPr anchor="ctr"/>
                </a:tc>
                <a:tc>
                  <a:txBody>
                    <a:bodyPr/>
                    <a:lstStyle/>
                    <a:p>
                      <a:pPr algn="ctr"/>
                      <a:r>
                        <a:rPr lang="en-US"/>
                        <a:t>0.95</a:t>
                      </a:r>
                    </a:p>
                  </a:txBody>
                  <a:tcPr anchor="ctr"/>
                </a:tc>
                <a:tc>
                  <a:txBody>
                    <a:bodyPr/>
                    <a:lstStyle/>
                    <a:p>
                      <a:pPr algn="ctr"/>
                      <a:r>
                        <a:rPr lang="en-US"/>
                        <a:t>0.88</a:t>
                      </a:r>
                    </a:p>
                  </a:txBody>
                  <a:tcPr anchor="ctr"/>
                </a:tc>
                <a:extLst>
                  <a:ext uri="{0D108BD9-81ED-4DB2-BD59-A6C34878D82A}">
                    <a16:rowId xmlns:a16="http://schemas.microsoft.com/office/drawing/2014/main" val="4154213594"/>
                  </a:ext>
                </a:extLst>
              </a:tr>
              <a:tr h="632588">
                <a:tc>
                  <a:txBody>
                    <a:bodyPr/>
                    <a:lstStyle/>
                    <a:p>
                      <a:r>
                        <a:rPr lang="en-US" b="1"/>
                        <a:t>OKN-C</a:t>
                      </a:r>
                    </a:p>
                  </a:txBody>
                  <a:tcPr anchor="ctr"/>
                </a:tc>
                <a:tc>
                  <a:txBody>
                    <a:bodyPr/>
                    <a:lstStyle/>
                    <a:p>
                      <a:pPr algn="ctr"/>
                      <a:r>
                        <a:rPr lang="en-US"/>
                        <a:t>0.82</a:t>
                      </a:r>
                    </a:p>
                  </a:txBody>
                  <a:tcPr anchor="ctr"/>
                </a:tc>
                <a:tc>
                  <a:txBody>
                    <a:bodyPr/>
                    <a:lstStyle/>
                    <a:p>
                      <a:pPr algn="ctr"/>
                      <a:r>
                        <a:rPr lang="en-US"/>
                        <a:t>0.89</a:t>
                      </a:r>
                    </a:p>
                  </a:txBody>
                  <a:tcPr anchor="ctr"/>
                </a:tc>
                <a:tc>
                  <a:txBody>
                    <a:bodyPr/>
                    <a:lstStyle/>
                    <a:p>
                      <a:pPr algn="ctr"/>
                      <a:r>
                        <a:rPr lang="en-US"/>
                        <a:t>0.96</a:t>
                      </a:r>
                    </a:p>
                  </a:txBody>
                  <a:tcPr anchor="ctr"/>
                </a:tc>
                <a:tc>
                  <a:txBody>
                    <a:bodyPr/>
                    <a:lstStyle/>
                    <a:p>
                      <a:pPr algn="ctr"/>
                      <a:r>
                        <a:rPr lang="en-US"/>
                        <a:t>0.91</a:t>
                      </a:r>
                    </a:p>
                  </a:txBody>
                  <a:tcPr anchor="ctr"/>
                </a:tc>
                <a:extLst>
                  <a:ext uri="{0D108BD9-81ED-4DB2-BD59-A6C34878D82A}">
                    <a16:rowId xmlns:a16="http://schemas.microsoft.com/office/drawing/2014/main" val="4128776933"/>
                  </a:ext>
                </a:extLst>
              </a:tr>
              <a:tr h="632588">
                <a:tc>
                  <a:txBody>
                    <a:bodyPr/>
                    <a:lstStyle/>
                    <a:p>
                      <a:r>
                        <a:rPr lang="en-US" b="1"/>
                        <a:t>OKN-MMIC</a:t>
                      </a:r>
                    </a:p>
                  </a:txBody>
                  <a:tcPr anchor="ctr"/>
                </a:tc>
                <a:tc>
                  <a:txBody>
                    <a:bodyPr/>
                    <a:lstStyle/>
                    <a:p>
                      <a:pPr algn="ctr"/>
                      <a:r>
                        <a:rPr lang="en-US"/>
                        <a:t>0.80</a:t>
                      </a:r>
                    </a:p>
                  </a:txBody>
                  <a:tcPr anchor="ctr"/>
                </a:tc>
                <a:tc>
                  <a:txBody>
                    <a:bodyPr/>
                    <a:lstStyle/>
                    <a:p>
                      <a:pPr algn="ctr"/>
                      <a:r>
                        <a:rPr lang="en-US"/>
                        <a:t>0.89</a:t>
                      </a:r>
                    </a:p>
                  </a:txBody>
                  <a:tcPr anchor="ctr"/>
                </a:tc>
                <a:tc>
                  <a:txBody>
                    <a:bodyPr/>
                    <a:lstStyle/>
                    <a:p>
                      <a:pPr algn="ctr"/>
                      <a:r>
                        <a:rPr lang="en-US"/>
                        <a:t>0.95</a:t>
                      </a:r>
                    </a:p>
                  </a:txBody>
                  <a:tcPr anchor="ctr"/>
                </a:tc>
                <a:tc>
                  <a:txBody>
                    <a:bodyPr/>
                    <a:lstStyle/>
                    <a:p>
                      <a:pPr algn="ctr"/>
                      <a:r>
                        <a:rPr lang="en-US"/>
                        <a:t>0.91</a:t>
                      </a:r>
                    </a:p>
                  </a:txBody>
                  <a:tcPr anchor="ctr"/>
                </a:tc>
                <a:extLst>
                  <a:ext uri="{0D108BD9-81ED-4DB2-BD59-A6C34878D82A}">
                    <a16:rowId xmlns:a16="http://schemas.microsoft.com/office/drawing/2014/main" val="2840955147"/>
                  </a:ext>
                </a:extLst>
              </a:tr>
              <a:tr h="679485">
                <a:tc>
                  <a:txBody>
                    <a:bodyPr/>
                    <a:lstStyle/>
                    <a:p>
                      <a:r>
                        <a:rPr lang="en-US" b="1"/>
                        <a:t>OKN-C-STEP</a:t>
                      </a:r>
                    </a:p>
                  </a:txBody>
                  <a:tcPr anchor="ctr"/>
                </a:tc>
                <a:tc>
                  <a:txBody>
                    <a:bodyPr/>
                    <a:lstStyle/>
                    <a:p>
                      <a:pPr algn="ctr"/>
                      <a:r>
                        <a:rPr lang="en-US"/>
                        <a:t>0.83</a:t>
                      </a:r>
                    </a:p>
                  </a:txBody>
                  <a:tcPr anchor="ctr"/>
                </a:tc>
                <a:tc>
                  <a:txBody>
                    <a:bodyPr/>
                    <a:lstStyle/>
                    <a:p>
                      <a:pPr algn="ctr"/>
                      <a:r>
                        <a:rPr lang="en-US"/>
                        <a:t>0.93</a:t>
                      </a:r>
                    </a:p>
                  </a:txBody>
                  <a:tcPr anchor="ctr"/>
                </a:tc>
                <a:tc>
                  <a:txBody>
                    <a:bodyPr/>
                    <a:lstStyle/>
                    <a:p>
                      <a:pPr algn="ctr"/>
                      <a:r>
                        <a:rPr lang="en-US"/>
                        <a:t>0.92</a:t>
                      </a:r>
                    </a:p>
                  </a:txBody>
                  <a:tcPr anchor="ctr"/>
                </a:tc>
                <a:tc>
                  <a:txBody>
                    <a:bodyPr/>
                    <a:lstStyle/>
                    <a:p>
                      <a:pPr algn="ctr"/>
                      <a:r>
                        <a:rPr lang="en-US"/>
                        <a:t>0.92</a:t>
                      </a:r>
                    </a:p>
                  </a:txBody>
                  <a:tcPr anchor="ctr"/>
                </a:tc>
                <a:extLst>
                  <a:ext uri="{0D108BD9-81ED-4DB2-BD59-A6C34878D82A}">
                    <a16:rowId xmlns:a16="http://schemas.microsoft.com/office/drawing/2014/main" val="2846048005"/>
                  </a:ext>
                </a:extLst>
              </a:tr>
              <a:tr h="822364">
                <a:tc>
                  <a:txBody>
                    <a:bodyPr/>
                    <a:lstStyle/>
                    <a:p>
                      <a:r>
                        <a:rPr lang="en-US" b="1"/>
                        <a:t>OKN-MMIC-STEP</a:t>
                      </a:r>
                    </a:p>
                  </a:txBody>
                  <a:tcPr anchor="ctr"/>
                </a:tc>
                <a:tc>
                  <a:txBody>
                    <a:bodyPr/>
                    <a:lstStyle/>
                    <a:p>
                      <a:pPr algn="ctr"/>
                      <a:r>
                        <a:rPr lang="en-US"/>
                        <a:t>0.85</a:t>
                      </a:r>
                    </a:p>
                  </a:txBody>
                  <a:tcPr anchor="ctr"/>
                </a:tc>
                <a:tc>
                  <a:txBody>
                    <a:bodyPr/>
                    <a:lstStyle/>
                    <a:p>
                      <a:pPr algn="ctr"/>
                      <a:r>
                        <a:rPr lang="en-US"/>
                        <a:t>0.95</a:t>
                      </a:r>
                    </a:p>
                  </a:txBody>
                  <a:tcPr anchor="ctr"/>
                </a:tc>
                <a:tc>
                  <a:txBody>
                    <a:bodyPr/>
                    <a:lstStyle/>
                    <a:p>
                      <a:pPr algn="ctr"/>
                      <a:r>
                        <a:rPr lang="en-US"/>
                        <a:t>0.90</a:t>
                      </a:r>
                    </a:p>
                  </a:txBody>
                  <a:tcPr anchor="ctr"/>
                </a:tc>
                <a:tc>
                  <a:txBody>
                    <a:bodyPr/>
                    <a:lstStyle/>
                    <a:p>
                      <a:pPr algn="ctr"/>
                      <a:r>
                        <a:rPr lang="en-US"/>
                        <a:t>0.93</a:t>
                      </a:r>
                    </a:p>
                  </a:txBody>
                  <a:tcPr anchor="ctr"/>
                </a:tc>
                <a:extLst>
                  <a:ext uri="{0D108BD9-81ED-4DB2-BD59-A6C34878D82A}">
                    <a16:rowId xmlns:a16="http://schemas.microsoft.com/office/drawing/2014/main" val="3643064402"/>
                  </a:ext>
                </a:extLst>
              </a:tr>
            </a:tbl>
          </a:graphicData>
        </a:graphic>
      </p:graphicFrame>
    </p:spTree>
    <p:extLst>
      <p:ext uri="{BB962C8B-B14F-4D97-AF65-F5344CB8AC3E}">
        <p14:creationId xmlns:p14="http://schemas.microsoft.com/office/powerpoint/2010/main" val="18232791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A9614E45-90EC-A4ED-E487-CB67A5D39EEC}"/>
              </a:ext>
            </a:extLst>
          </p:cNvPr>
          <p:cNvGraphicFramePr>
            <a:graphicFrameLocks noGrp="1"/>
          </p:cNvGraphicFramePr>
          <p:nvPr>
            <p:extLst>
              <p:ext uri="{D42A27DB-BD31-4B8C-83A1-F6EECF244321}">
                <p14:modId xmlns:p14="http://schemas.microsoft.com/office/powerpoint/2010/main" val="3902515606"/>
              </p:ext>
            </p:extLst>
          </p:nvPr>
        </p:nvGraphicFramePr>
        <p:xfrm>
          <a:off x="877429" y="1418090"/>
          <a:ext cx="8809494" cy="3632478"/>
        </p:xfrm>
        <a:graphic>
          <a:graphicData uri="http://schemas.openxmlformats.org/drawingml/2006/table">
            <a:tbl>
              <a:tblPr firstRow="1" bandRow="1">
                <a:tableStyleId>{5940675A-B579-460E-94D1-54222C63F5DA}</a:tableStyleId>
              </a:tblPr>
              <a:tblGrid>
                <a:gridCol w="2111147">
                  <a:extLst>
                    <a:ext uri="{9D8B030D-6E8A-4147-A177-3AD203B41FA5}">
                      <a16:colId xmlns:a16="http://schemas.microsoft.com/office/drawing/2014/main" val="398740645"/>
                    </a:ext>
                  </a:extLst>
                </a:gridCol>
                <a:gridCol w="1517753">
                  <a:extLst>
                    <a:ext uri="{9D8B030D-6E8A-4147-A177-3AD203B41FA5}">
                      <a16:colId xmlns:a16="http://schemas.microsoft.com/office/drawing/2014/main" val="1149388"/>
                    </a:ext>
                  </a:extLst>
                </a:gridCol>
                <a:gridCol w="1794653">
                  <a:extLst>
                    <a:ext uri="{9D8B030D-6E8A-4147-A177-3AD203B41FA5}">
                      <a16:colId xmlns:a16="http://schemas.microsoft.com/office/drawing/2014/main" val="1555628498"/>
                    </a:ext>
                  </a:extLst>
                </a:gridCol>
                <a:gridCol w="1626488">
                  <a:extLst>
                    <a:ext uri="{9D8B030D-6E8A-4147-A177-3AD203B41FA5}">
                      <a16:colId xmlns:a16="http://schemas.microsoft.com/office/drawing/2014/main" val="3612965248"/>
                    </a:ext>
                  </a:extLst>
                </a:gridCol>
                <a:gridCol w="1759453">
                  <a:extLst>
                    <a:ext uri="{9D8B030D-6E8A-4147-A177-3AD203B41FA5}">
                      <a16:colId xmlns:a16="http://schemas.microsoft.com/office/drawing/2014/main" val="515596238"/>
                    </a:ext>
                  </a:extLst>
                </a:gridCol>
              </a:tblGrid>
              <a:tr h="1177073">
                <a:tc>
                  <a:txBody>
                    <a:bodyPr/>
                    <a:lstStyle/>
                    <a:p>
                      <a:endParaRPr lang="en-US"/>
                    </a:p>
                  </a:txBody>
                  <a:tcPr anchor="ctr"/>
                </a:tc>
                <a:tc>
                  <a:txBody>
                    <a:bodyPr/>
                    <a:lstStyle/>
                    <a:p>
                      <a:pPr algn="ctr"/>
                      <a:r>
                        <a:rPr lang="en-US" b="1"/>
                        <a:t>MCC</a:t>
                      </a:r>
                    </a:p>
                  </a:txBody>
                  <a:tcPr anchor="ctr"/>
                </a:tc>
                <a:tc>
                  <a:txBody>
                    <a:bodyPr/>
                    <a:lstStyle/>
                    <a:p>
                      <a:pPr algn="ctr"/>
                      <a:r>
                        <a:rPr lang="en-US" b="1"/>
                        <a:t>Sensitivity</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b="1"/>
                    </a:p>
                    <a:p>
                      <a:pPr marL="0" marR="0" lvl="0" indent="0" algn="ctr" defTabSz="914400" rtl="0" eaLnBrk="1" fontAlgn="auto" latinLnBrk="0" hangingPunct="1">
                        <a:lnSpc>
                          <a:spcPct val="100000"/>
                        </a:lnSpc>
                        <a:spcBef>
                          <a:spcPts val="0"/>
                        </a:spcBef>
                        <a:spcAft>
                          <a:spcPts val="0"/>
                        </a:spcAft>
                        <a:buClrTx/>
                        <a:buSzTx/>
                        <a:buFontTx/>
                        <a:buNone/>
                        <a:tabLst/>
                        <a:defRPr/>
                      </a:pPr>
                      <a:r>
                        <a:rPr lang="en-US" b="1"/>
                        <a:t>Specificity</a:t>
                      </a:r>
                    </a:p>
                    <a:p>
                      <a:pPr algn="ctr"/>
                      <a:endParaRPr lang="en-US" b="1"/>
                    </a:p>
                  </a:txBody>
                  <a:tcPr anchor="ctr"/>
                </a:tc>
                <a:tc>
                  <a:txBody>
                    <a:bodyPr/>
                    <a:lstStyle/>
                    <a:p>
                      <a:pPr algn="ctr"/>
                      <a:r>
                        <a:rPr lang="en-US" b="1"/>
                        <a:t>Accuracy</a:t>
                      </a:r>
                    </a:p>
                  </a:txBody>
                  <a:tcPr anchor="ctr"/>
                </a:tc>
                <a:extLst>
                  <a:ext uri="{0D108BD9-81ED-4DB2-BD59-A6C34878D82A}">
                    <a16:rowId xmlns:a16="http://schemas.microsoft.com/office/drawing/2014/main" val="1922290540"/>
                  </a:ext>
                </a:extLst>
              </a:tr>
              <a:tr h="781664">
                <a:tc>
                  <a:txBody>
                    <a:bodyPr/>
                    <a:lstStyle/>
                    <a:p>
                      <a:r>
                        <a:rPr lang="en-US" b="1"/>
                        <a:t>OKN-G</a:t>
                      </a:r>
                    </a:p>
                  </a:txBody>
                  <a:tcPr anchor="ctr"/>
                </a:tc>
                <a:tc>
                  <a:txBody>
                    <a:bodyPr/>
                    <a:lstStyle/>
                    <a:p>
                      <a:pPr algn="ctr"/>
                      <a:r>
                        <a:rPr lang="en-US"/>
                        <a:t>0.67</a:t>
                      </a:r>
                    </a:p>
                  </a:txBody>
                  <a:tcPr anchor="ctr"/>
                </a:tc>
                <a:tc>
                  <a:txBody>
                    <a:bodyPr/>
                    <a:lstStyle/>
                    <a:p>
                      <a:pPr algn="ctr"/>
                      <a:r>
                        <a:rPr lang="en-US"/>
                        <a:t>0.73</a:t>
                      </a:r>
                    </a:p>
                  </a:txBody>
                  <a:tcPr anchor="ctr"/>
                </a:tc>
                <a:tc>
                  <a:txBody>
                    <a:bodyPr/>
                    <a:lstStyle/>
                    <a:p>
                      <a:pPr algn="ctr"/>
                      <a:r>
                        <a:rPr lang="en-US"/>
                        <a:t>0.97</a:t>
                      </a:r>
                    </a:p>
                  </a:txBody>
                  <a:tcPr anchor="ctr"/>
                </a:tc>
                <a:tc>
                  <a:txBody>
                    <a:bodyPr/>
                    <a:lstStyle/>
                    <a:p>
                      <a:pPr algn="ctr"/>
                      <a:r>
                        <a:rPr lang="en-US"/>
                        <a:t>0.81</a:t>
                      </a:r>
                    </a:p>
                  </a:txBody>
                  <a:tcPr anchor="ctr"/>
                </a:tc>
                <a:extLst>
                  <a:ext uri="{0D108BD9-81ED-4DB2-BD59-A6C34878D82A}">
                    <a16:rowId xmlns:a16="http://schemas.microsoft.com/office/drawing/2014/main" val="4154213594"/>
                  </a:ext>
                </a:extLst>
              </a:tr>
              <a:tr h="727714">
                <a:tc>
                  <a:txBody>
                    <a:bodyPr/>
                    <a:lstStyle/>
                    <a:p>
                      <a:r>
                        <a:rPr lang="en-US" b="1"/>
                        <a:t>OKN-MMIC</a:t>
                      </a:r>
                    </a:p>
                  </a:txBody>
                  <a:tcPr anchor="ctr"/>
                </a:tc>
                <a:tc>
                  <a:txBody>
                    <a:bodyPr/>
                    <a:lstStyle/>
                    <a:p>
                      <a:pPr algn="ctr"/>
                      <a:r>
                        <a:rPr lang="en-US"/>
                        <a:t>0.85</a:t>
                      </a:r>
                    </a:p>
                  </a:txBody>
                  <a:tcPr anchor="ctr"/>
                </a:tc>
                <a:tc>
                  <a:txBody>
                    <a:bodyPr/>
                    <a:lstStyle/>
                    <a:p>
                      <a:pPr algn="ctr"/>
                      <a:r>
                        <a:rPr lang="en-US"/>
                        <a:t>0.88</a:t>
                      </a:r>
                    </a:p>
                  </a:txBody>
                  <a:tcPr anchor="ctr"/>
                </a:tc>
                <a:tc>
                  <a:txBody>
                    <a:bodyPr/>
                    <a:lstStyle/>
                    <a:p>
                      <a:pPr algn="ctr"/>
                      <a:r>
                        <a:rPr lang="en-US"/>
                        <a:t>1.00</a:t>
                      </a:r>
                    </a:p>
                  </a:txBody>
                  <a:tcPr anchor="ctr"/>
                </a:tc>
                <a:tc>
                  <a:txBody>
                    <a:bodyPr/>
                    <a:lstStyle/>
                    <a:p>
                      <a:pPr algn="ctr"/>
                      <a:r>
                        <a:rPr lang="en-US"/>
                        <a:t>0.94</a:t>
                      </a:r>
                    </a:p>
                  </a:txBody>
                  <a:tcPr anchor="ctr"/>
                </a:tc>
                <a:extLst>
                  <a:ext uri="{0D108BD9-81ED-4DB2-BD59-A6C34878D82A}">
                    <a16:rowId xmlns:a16="http://schemas.microsoft.com/office/drawing/2014/main" val="2840955147"/>
                  </a:ext>
                </a:extLst>
              </a:tr>
              <a:tr h="946027">
                <a:tc>
                  <a:txBody>
                    <a:bodyPr/>
                    <a:lstStyle/>
                    <a:p>
                      <a:r>
                        <a:rPr lang="en-US" b="1"/>
                        <a:t>OKN-MMIC-STEP</a:t>
                      </a:r>
                    </a:p>
                  </a:txBody>
                  <a:tcPr anchor="ctr"/>
                </a:tc>
                <a:tc>
                  <a:txBody>
                    <a:bodyPr/>
                    <a:lstStyle/>
                    <a:p>
                      <a:pPr algn="ctr"/>
                      <a:r>
                        <a:rPr lang="en-US"/>
                        <a:t>0.87</a:t>
                      </a:r>
                    </a:p>
                  </a:txBody>
                  <a:tcPr anchor="ctr"/>
                </a:tc>
                <a:tc>
                  <a:txBody>
                    <a:bodyPr/>
                    <a:lstStyle/>
                    <a:p>
                      <a:pPr algn="ctr"/>
                      <a:r>
                        <a:rPr lang="en-US"/>
                        <a:t>0.91</a:t>
                      </a:r>
                    </a:p>
                  </a:txBody>
                  <a:tcPr anchor="ctr"/>
                </a:tc>
                <a:tc>
                  <a:txBody>
                    <a:bodyPr/>
                    <a:lstStyle/>
                    <a:p>
                      <a:pPr algn="ctr"/>
                      <a:r>
                        <a:rPr lang="en-US"/>
                        <a:t>0.97</a:t>
                      </a:r>
                    </a:p>
                  </a:txBody>
                  <a:tcPr anchor="ctr"/>
                </a:tc>
                <a:tc>
                  <a:txBody>
                    <a:bodyPr/>
                    <a:lstStyle/>
                    <a:p>
                      <a:pPr algn="ctr"/>
                      <a:r>
                        <a:rPr lang="en-US"/>
                        <a:t>0.95</a:t>
                      </a:r>
                    </a:p>
                  </a:txBody>
                  <a:tcPr anchor="ctr"/>
                </a:tc>
                <a:extLst>
                  <a:ext uri="{0D108BD9-81ED-4DB2-BD59-A6C34878D82A}">
                    <a16:rowId xmlns:a16="http://schemas.microsoft.com/office/drawing/2014/main" val="3643064402"/>
                  </a:ext>
                </a:extLst>
              </a:tr>
            </a:tbl>
          </a:graphicData>
        </a:graphic>
      </p:graphicFrame>
    </p:spTree>
    <p:extLst>
      <p:ext uri="{BB962C8B-B14F-4D97-AF65-F5344CB8AC3E}">
        <p14:creationId xmlns:p14="http://schemas.microsoft.com/office/powerpoint/2010/main" val="2554039173"/>
      </p:ext>
    </p:extLst>
  </p:cSld>
  <p:clrMapOvr>
    <a:masterClrMapping/>
  </p:clrMapOvr>
  <p:extLst>
    <p:ext uri="{6950BFC3-D8DA-4A85-94F7-54DA5524770B}">
      <p188:commentRel xmlns:p188="http://schemas.microsoft.com/office/powerpoint/2018/8/main" r:id="rId3"/>
    </p:ext>
  </p:extLs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7AC8BC-3049-1AFF-FB3E-51FC27119100}"/>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A57BEDAD-8825-A9EC-0F3D-661F711367F8}"/>
                  </a:ext>
                </a:extLst>
              </p:cNvPr>
              <p:cNvSpPr txBox="1"/>
              <p:nvPr/>
            </p:nvSpPr>
            <p:spPr>
              <a:xfrm>
                <a:off x="-117833" y="3712214"/>
                <a:ext cx="2147014"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𝐼</m:t>
                      </m:r>
                      <m:d>
                        <m:dPr>
                          <m:ctrlPr>
                            <a:rPr lang="en-NZ" sz="2400" i="1">
                              <a:latin typeface="Cambria Math" panose="02040503050406030204" pitchFamily="18" charset="0"/>
                            </a:rPr>
                          </m:ctrlPr>
                        </m:dPr>
                        <m:e>
                          <m:r>
                            <a:rPr lang="mi-NZ" sz="2400" b="1" i="1">
                              <a:latin typeface="Cambria Math" panose="02040503050406030204" pitchFamily="18" charset="0"/>
                            </a:rPr>
                            <m:t>𝐱</m:t>
                          </m:r>
                          <m:r>
                            <a:rPr lang="mi-NZ" sz="2400" i="1">
                              <a:latin typeface="Cambria Math" panose="02040503050406030204" pitchFamily="18" charset="0"/>
                            </a:rPr>
                            <m:t>,</m:t>
                          </m:r>
                          <m:r>
                            <a:rPr lang="mi-NZ" sz="2400" i="1">
                              <a:latin typeface="Cambria Math" panose="02040503050406030204" pitchFamily="18" charset="0"/>
                            </a:rPr>
                            <m:t>𝑡</m:t>
                          </m:r>
                        </m:e>
                      </m:d>
                    </m:oMath>
                  </m:oMathPara>
                </a14:m>
                <a:endParaRPr lang="en-US" sz="2400"/>
              </a:p>
            </p:txBody>
          </p:sp>
        </mc:Choice>
        <mc:Fallback xmlns="">
          <p:sp>
            <p:nvSpPr>
              <p:cNvPr id="36" name="TextBox 35">
                <a:extLst>
                  <a:ext uri="{FF2B5EF4-FFF2-40B4-BE49-F238E27FC236}">
                    <a16:creationId xmlns:a16="http://schemas.microsoft.com/office/drawing/2014/main" id="{A57BEDAD-8825-A9EC-0F3D-661F711367F8}"/>
                  </a:ext>
                </a:extLst>
              </p:cNvPr>
              <p:cNvSpPr txBox="1">
                <a:spLocks noRot="1" noChangeAspect="1" noMove="1" noResize="1" noEditPoints="1" noAdjustHandles="1" noChangeArrowheads="1" noChangeShapeType="1" noTextEdit="1"/>
              </p:cNvSpPr>
              <p:nvPr/>
            </p:nvSpPr>
            <p:spPr>
              <a:xfrm>
                <a:off x="-117833" y="3712214"/>
                <a:ext cx="2147014" cy="461665"/>
              </a:xfrm>
              <a:prstGeom prst="rect">
                <a:avLst/>
              </a:prstGeom>
              <a:blipFill>
                <a:blip r:embed="rId3"/>
                <a:stretch>
                  <a:fillRect/>
                </a:stretch>
              </a:blipFill>
            </p:spPr>
            <p:txBody>
              <a:bodyPr/>
              <a:lstStyle/>
              <a:p>
                <a:r>
                  <a:rPr lang="en-US">
                    <a:noFill/>
                  </a:rPr>
                  <a:t> </a:t>
                </a:r>
              </a:p>
            </p:txBody>
          </p:sp>
        </mc:Fallback>
      </mc:AlternateContent>
      <p:pic>
        <p:nvPicPr>
          <p:cNvPr id="33" name="Picture 32" descr="A light in the dark&#10;&#10;AI-generated content may be incorrect.">
            <a:extLst>
              <a:ext uri="{FF2B5EF4-FFF2-40B4-BE49-F238E27FC236}">
                <a16:creationId xmlns:a16="http://schemas.microsoft.com/office/drawing/2014/main" id="{0A904481-71BB-5608-0785-F9A7EE825886}"/>
              </a:ext>
            </a:extLst>
          </p:cNvPr>
          <p:cNvPicPr>
            <a:picLocks noChangeAspect="1"/>
          </p:cNvPicPr>
          <p:nvPr/>
        </p:nvPicPr>
        <p:blipFill>
          <a:blip r:embed="rId4"/>
          <a:stretch>
            <a:fillRect/>
          </a:stretch>
        </p:blipFill>
        <p:spPr>
          <a:xfrm>
            <a:off x="4645404" y="590731"/>
            <a:ext cx="584356" cy="4674842"/>
          </a:xfrm>
          <a:prstGeom prst="rect">
            <a:avLst/>
          </a:prstGeom>
        </p:spPr>
      </p:pic>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D9CCD9CF-B494-38C3-1B3D-B197266281CF}"/>
                  </a:ext>
                </a:extLst>
              </p:cNvPr>
              <p:cNvSpPr txBox="1"/>
              <p:nvPr/>
            </p:nvSpPr>
            <p:spPr>
              <a:xfrm>
                <a:off x="4153447" y="2735342"/>
                <a:ext cx="386324"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i="1" smtClean="0">
                          <a:latin typeface="Cambria Math" panose="02040503050406030204" pitchFamily="18" charset="0"/>
                          <a:ea typeface="Cambria Math" panose="02040503050406030204" pitchFamily="18" charset="0"/>
                        </a:rPr>
                        <m:t>×</m:t>
                      </m:r>
                    </m:oMath>
                  </m:oMathPara>
                </a14:m>
                <a:endParaRPr lang="en-US" sz="3200"/>
              </a:p>
            </p:txBody>
          </p:sp>
        </mc:Choice>
        <mc:Fallback xmlns="">
          <p:sp>
            <p:nvSpPr>
              <p:cNvPr id="37" name="TextBox 36">
                <a:extLst>
                  <a:ext uri="{FF2B5EF4-FFF2-40B4-BE49-F238E27FC236}">
                    <a16:creationId xmlns:a16="http://schemas.microsoft.com/office/drawing/2014/main" id="{D9CCD9CF-B494-38C3-1B3D-B197266281CF}"/>
                  </a:ext>
                </a:extLst>
              </p:cNvPr>
              <p:cNvSpPr txBox="1">
                <a:spLocks noRot="1" noChangeAspect="1" noMove="1" noResize="1" noEditPoints="1" noAdjustHandles="1" noChangeArrowheads="1" noChangeShapeType="1" noTextEdit="1"/>
              </p:cNvSpPr>
              <p:nvPr/>
            </p:nvSpPr>
            <p:spPr>
              <a:xfrm>
                <a:off x="4153447" y="2735342"/>
                <a:ext cx="386324" cy="492443"/>
              </a:xfrm>
              <a:prstGeom prst="rect">
                <a:avLst/>
              </a:prstGeom>
              <a:blipFill>
                <a:blip r:embed="rId5"/>
                <a:stretch>
                  <a:fillRect/>
                </a:stretch>
              </a:blipFill>
            </p:spPr>
            <p:txBody>
              <a:bodyPr/>
              <a:lstStyle/>
              <a:p>
                <a:r>
                  <a:rPr lang="en-US">
                    <a:noFill/>
                  </a:rPr>
                  <a:t> </a:t>
                </a:r>
              </a:p>
            </p:txBody>
          </p:sp>
        </mc:Fallback>
      </mc:AlternateContent>
      <p:sp>
        <p:nvSpPr>
          <p:cNvPr id="38" name="Rounded Rectangle 37">
            <a:extLst>
              <a:ext uri="{FF2B5EF4-FFF2-40B4-BE49-F238E27FC236}">
                <a16:creationId xmlns:a16="http://schemas.microsoft.com/office/drawing/2014/main" id="{B359DB7A-CBB8-48DC-C13B-C9E7367219D4}"/>
              </a:ext>
            </a:extLst>
          </p:cNvPr>
          <p:cNvSpPr/>
          <p:nvPr/>
        </p:nvSpPr>
        <p:spPr>
          <a:xfrm>
            <a:off x="7861508" y="598760"/>
            <a:ext cx="368927" cy="4666813"/>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vert="vert270" rtlCol="0" anchor="ctr"/>
          <a:lstStyle/>
          <a:p>
            <a:pPr algn="ctr"/>
            <a:r>
              <a:rPr lang="en-US">
                <a:solidFill>
                  <a:schemeClr val="tx1"/>
                </a:solidFill>
              </a:rPr>
              <a:t>LSQ</a:t>
            </a:r>
          </a:p>
        </p:txBody>
      </p:sp>
      <p:pic>
        <p:nvPicPr>
          <p:cNvPr id="55" name="Picture 54">
            <a:extLst>
              <a:ext uri="{FF2B5EF4-FFF2-40B4-BE49-F238E27FC236}">
                <a16:creationId xmlns:a16="http://schemas.microsoft.com/office/drawing/2014/main" id="{82E21B33-67B3-D017-FDA0-0EA830BDB502}"/>
              </a:ext>
            </a:extLst>
          </p:cNvPr>
          <p:cNvPicPr>
            <a:picLocks noChangeAspect="1"/>
          </p:cNvPicPr>
          <p:nvPr/>
        </p:nvPicPr>
        <p:blipFill>
          <a:blip r:embed="rId6"/>
          <a:srcRect/>
          <a:stretch/>
        </p:blipFill>
        <p:spPr>
          <a:xfrm>
            <a:off x="2118647" y="2562081"/>
            <a:ext cx="1982876" cy="991438"/>
          </a:xfrm>
          <a:prstGeom prst="rect">
            <a:avLst/>
          </a:prstGeom>
        </p:spPr>
      </p:pic>
      <p:pic>
        <p:nvPicPr>
          <p:cNvPr id="4" name="Picture 3">
            <a:extLst>
              <a:ext uri="{FF2B5EF4-FFF2-40B4-BE49-F238E27FC236}">
                <a16:creationId xmlns:a16="http://schemas.microsoft.com/office/drawing/2014/main" id="{39DBEE3E-7AA8-B148-1779-C177ADE634C1}"/>
              </a:ext>
            </a:extLst>
          </p:cNvPr>
          <p:cNvPicPr>
            <a:picLocks noChangeAspect="1"/>
          </p:cNvPicPr>
          <p:nvPr/>
        </p:nvPicPr>
        <p:blipFill>
          <a:blip r:embed="rId7"/>
          <a:srcRect/>
          <a:stretch/>
        </p:blipFill>
        <p:spPr>
          <a:xfrm>
            <a:off x="490573" y="2585858"/>
            <a:ext cx="991439" cy="991439"/>
          </a:xfrm>
          <a:prstGeom prst="rect">
            <a:avLst/>
          </a:prstGeom>
          <a:ln>
            <a:solidFill>
              <a:schemeClr val="tx1"/>
            </a:solidFill>
          </a:ln>
        </p:spPr>
      </p:pic>
      <p:sp>
        <p:nvSpPr>
          <p:cNvPr id="9" name="Right Arrow 8">
            <a:extLst>
              <a:ext uri="{FF2B5EF4-FFF2-40B4-BE49-F238E27FC236}">
                <a16:creationId xmlns:a16="http://schemas.microsoft.com/office/drawing/2014/main" id="{DE310456-A0B4-1F6F-FB27-7E1AB9879165}"/>
              </a:ext>
            </a:extLst>
          </p:cNvPr>
          <p:cNvSpPr/>
          <p:nvPr/>
        </p:nvSpPr>
        <p:spPr>
          <a:xfrm>
            <a:off x="1644880" y="2931050"/>
            <a:ext cx="393813" cy="241241"/>
          </a:xfrm>
          <a:prstGeom prst="righ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33FA5C19-BD32-6EE6-FE8E-5A67A9C9B0FB}"/>
                  </a:ext>
                </a:extLst>
              </p:cNvPr>
              <p:cNvSpPr txBox="1"/>
              <p:nvPr/>
            </p:nvSpPr>
            <p:spPr>
              <a:xfrm>
                <a:off x="5320451" y="1604203"/>
                <a:ext cx="795602"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2400" i="1" dirty="0" smtClean="0">
                              <a:latin typeface="Cambria Math" panose="02040503050406030204" pitchFamily="18" charset="0"/>
                            </a:rPr>
                          </m:ctrlPr>
                        </m:sSupPr>
                        <m:e>
                          <m:r>
                            <a:rPr lang="mi-NZ" sz="2400" i="1">
                              <a:latin typeface="Cambria Math" panose="02040503050406030204" pitchFamily="18" charset="0"/>
                            </a:rPr>
                            <m:t>ℱ</m:t>
                          </m:r>
                        </m:e>
                        <m:sup>
                          <m:r>
                            <a:rPr lang="mi-NZ" sz="2400" b="0" i="1" dirty="0" smtClean="0">
                              <a:latin typeface="Cambria Math" panose="02040503050406030204" pitchFamily="18" charset="0"/>
                            </a:rPr>
                            <m:t>−1</m:t>
                          </m:r>
                        </m:sup>
                      </m:sSup>
                    </m:oMath>
                  </m:oMathPara>
                </a14:m>
                <a:endParaRPr lang="en-US" sz="2400"/>
              </a:p>
            </p:txBody>
          </p:sp>
        </mc:Choice>
        <mc:Fallback xmlns="">
          <p:sp>
            <p:nvSpPr>
              <p:cNvPr id="10" name="TextBox 9">
                <a:extLst>
                  <a:ext uri="{FF2B5EF4-FFF2-40B4-BE49-F238E27FC236}">
                    <a16:creationId xmlns:a16="http://schemas.microsoft.com/office/drawing/2014/main" id="{33FA5C19-BD32-6EE6-FE8E-5A67A9C9B0FB}"/>
                  </a:ext>
                </a:extLst>
              </p:cNvPr>
              <p:cNvSpPr txBox="1">
                <a:spLocks noRot="1" noChangeAspect="1" noMove="1" noResize="1" noEditPoints="1" noAdjustHandles="1" noChangeArrowheads="1" noChangeShapeType="1" noTextEdit="1"/>
              </p:cNvSpPr>
              <p:nvPr/>
            </p:nvSpPr>
            <p:spPr>
              <a:xfrm>
                <a:off x="5320451" y="1604203"/>
                <a:ext cx="795602" cy="461665"/>
              </a:xfrm>
              <a:prstGeom prst="rect">
                <a:avLst/>
              </a:prstGeom>
              <a:blipFill>
                <a:blip r:embed="rId8"/>
                <a:stretch>
                  <a:fillRect/>
                </a:stretch>
              </a:blipFill>
            </p:spPr>
            <p:txBody>
              <a:bodyPr/>
              <a:lstStyle/>
              <a:p>
                <a:r>
                  <a:rPr lang="en-US">
                    <a:noFill/>
                  </a:rPr>
                  <a:t> </a:t>
                </a:r>
              </a:p>
            </p:txBody>
          </p:sp>
        </mc:Fallback>
      </mc:AlternateContent>
      <p:sp>
        <p:nvSpPr>
          <p:cNvPr id="12" name="Right Arrow 11">
            <a:extLst>
              <a:ext uri="{FF2B5EF4-FFF2-40B4-BE49-F238E27FC236}">
                <a16:creationId xmlns:a16="http://schemas.microsoft.com/office/drawing/2014/main" id="{9FBCBDE4-88F9-1B03-60B5-35541A91DF06}"/>
              </a:ext>
            </a:extLst>
          </p:cNvPr>
          <p:cNvSpPr/>
          <p:nvPr/>
        </p:nvSpPr>
        <p:spPr>
          <a:xfrm>
            <a:off x="5443856" y="2863433"/>
            <a:ext cx="393813" cy="241241"/>
          </a:xfrm>
          <a:prstGeom prst="righ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9" name="Group 38">
            <a:extLst>
              <a:ext uri="{FF2B5EF4-FFF2-40B4-BE49-F238E27FC236}">
                <a16:creationId xmlns:a16="http://schemas.microsoft.com/office/drawing/2014/main" id="{E4559B50-770A-E465-D98B-F61FD7A987AE}"/>
              </a:ext>
            </a:extLst>
          </p:cNvPr>
          <p:cNvGrpSpPr/>
          <p:nvPr/>
        </p:nvGrpSpPr>
        <p:grpSpPr>
          <a:xfrm>
            <a:off x="6024848" y="67690"/>
            <a:ext cx="1349976" cy="5226334"/>
            <a:chOff x="5837679" y="785616"/>
            <a:chExt cx="1262159" cy="5346746"/>
          </a:xfrm>
        </p:grpSpPr>
        <p:pic>
          <p:nvPicPr>
            <p:cNvPr id="47" name="Picture 46">
              <a:extLst>
                <a:ext uri="{FF2B5EF4-FFF2-40B4-BE49-F238E27FC236}">
                  <a16:creationId xmlns:a16="http://schemas.microsoft.com/office/drawing/2014/main" id="{A5EF94DE-ACDB-108A-A72A-973809FCF62F}"/>
                </a:ext>
              </a:extLst>
            </p:cNvPr>
            <p:cNvPicPr>
              <a:picLocks noChangeAspect="1"/>
            </p:cNvPicPr>
            <p:nvPr/>
          </p:nvPicPr>
          <p:blipFill>
            <a:blip r:embed="rId9"/>
            <a:srcRect/>
            <a:stretch/>
          </p:blipFill>
          <p:spPr>
            <a:xfrm>
              <a:off x="5837679" y="1349810"/>
              <a:ext cx="1195638" cy="4782552"/>
            </a:xfrm>
            <a:prstGeom prst="rect">
              <a:avLst/>
            </a:prstGeom>
          </p:spPr>
        </p:pic>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6C71AEEF-1BFE-93CE-5158-DBE85E2898FE}"/>
                    </a:ext>
                  </a:extLst>
                </p:cNvPr>
                <p:cNvSpPr txBox="1"/>
                <p:nvPr/>
              </p:nvSpPr>
              <p:spPr>
                <a:xfrm>
                  <a:off x="5909853" y="806113"/>
                  <a:ext cx="54816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NZ" sz="2400" i="1" smtClean="0">
                                <a:effectLst/>
                                <a:latin typeface="Cambria Math" panose="02040503050406030204" pitchFamily="18" charset="0"/>
                                <a:cs typeface="Arial" panose="020B0604020202020204" pitchFamily="34" charset="0"/>
                              </a:rPr>
                            </m:ctrlPr>
                          </m:sSubPr>
                          <m:e>
                            <m:r>
                              <a:rPr lang="mi-NZ" sz="2400" i="1" kern="0">
                                <a:effectLst/>
                                <a:latin typeface="Cambria Math" panose="02040503050406030204" pitchFamily="18" charset="0"/>
                                <a:ea typeface="Times New Roman" panose="02020603050405020304" pitchFamily="18" charset="0"/>
                                <a:cs typeface="Arial" panose="020B0604020202020204" pitchFamily="34" charset="0"/>
                              </a:rPr>
                              <m:t>𝐴</m:t>
                            </m:r>
                          </m:e>
                          <m:sub>
                            <m:r>
                              <a:rPr lang="mi-NZ" sz="2400" i="1" kern="0">
                                <a:effectLst/>
                                <a:latin typeface="Cambria Math" panose="02040503050406030204" pitchFamily="18" charset="0"/>
                                <a:ea typeface="Times New Roman" panose="02020603050405020304" pitchFamily="18" charset="0"/>
                                <a:cs typeface="Arial" panose="020B0604020202020204" pitchFamily="34" charset="0"/>
                              </a:rPr>
                              <m:t>𝑙</m:t>
                            </m:r>
                          </m:sub>
                        </m:sSub>
                      </m:oMath>
                    </m:oMathPara>
                  </a14:m>
                  <a:endParaRPr lang="en-US" sz="2400"/>
                </a:p>
              </p:txBody>
            </p:sp>
          </mc:Choice>
          <mc:Fallback xmlns="">
            <p:sp>
              <p:nvSpPr>
                <p:cNvPr id="14" name="TextBox 13">
                  <a:extLst>
                    <a:ext uri="{FF2B5EF4-FFF2-40B4-BE49-F238E27FC236}">
                      <a16:creationId xmlns:a16="http://schemas.microsoft.com/office/drawing/2014/main" id="{6C71AEEF-1BFE-93CE-5158-DBE85E2898FE}"/>
                    </a:ext>
                  </a:extLst>
                </p:cNvPr>
                <p:cNvSpPr txBox="1">
                  <a:spLocks noRot="1" noChangeAspect="1" noMove="1" noResize="1" noEditPoints="1" noAdjustHandles="1" noChangeArrowheads="1" noChangeShapeType="1" noTextEdit="1"/>
                </p:cNvSpPr>
                <p:nvPr/>
              </p:nvSpPr>
              <p:spPr>
                <a:xfrm>
                  <a:off x="5909853" y="806113"/>
                  <a:ext cx="548163" cy="461665"/>
                </a:xfrm>
                <a:prstGeom prst="rect">
                  <a:avLst/>
                </a:prstGeom>
                <a:blipFill>
                  <a:blip r:embed="rId10"/>
                  <a:stretch>
                    <a:fillRect b="-54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D1B1C571-5F6F-2E9D-DDCB-E2DB0E685FDE}"/>
                    </a:ext>
                  </a:extLst>
                </p:cNvPr>
                <p:cNvSpPr txBox="1"/>
                <p:nvPr/>
              </p:nvSpPr>
              <p:spPr>
                <a:xfrm>
                  <a:off x="6545840" y="785616"/>
                  <a:ext cx="553998" cy="461665"/>
                </a:xfrm>
                <a:prstGeom prst="rect">
                  <a:avLst/>
                </a:prstGeom>
                <a:noFill/>
              </p:spPr>
              <p:txBody>
                <a:bodyPr wrap="none" rtlCol="0">
                  <a:spAutoFit/>
                </a:bodyPr>
                <a:lstStyle/>
                <a:p>
                  <a14:m>
                    <m:oMath xmlns:m="http://schemas.openxmlformats.org/officeDocument/2006/math">
                      <m:sSub>
                        <m:sSubPr>
                          <m:ctrlPr>
                            <a:rPr lang="en-NZ" sz="2400" i="1">
                              <a:latin typeface="Cambria Math" panose="02040503050406030204" pitchFamily="18" charset="0"/>
                            </a:rPr>
                          </m:ctrlPr>
                        </m:sSubPr>
                        <m:e>
                          <m:r>
                            <a:rPr lang="mi-NZ" sz="2400" i="1">
                              <a:latin typeface="Cambria Math" panose="02040503050406030204" pitchFamily="18" charset="0"/>
                            </a:rPr>
                            <m:t>𝜙</m:t>
                          </m:r>
                        </m:e>
                        <m:sub>
                          <m:r>
                            <a:rPr lang="mi-NZ" sz="2400" i="1">
                              <a:latin typeface="Cambria Math" panose="02040503050406030204" pitchFamily="18" charset="0"/>
                            </a:rPr>
                            <m:t>𝑙</m:t>
                          </m:r>
                        </m:sub>
                      </m:sSub>
                    </m:oMath>
                  </a14:m>
                  <a:r>
                    <a:rPr lang="en-NZ" sz="2400">
                      <a:effectLst/>
                    </a:rPr>
                    <a:t> </a:t>
                  </a:r>
                  <a:endParaRPr lang="en-US" sz="2400"/>
                </a:p>
              </p:txBody>
            </p:sp>
          </mc:Choice>
          <mc:Fallback xmlns="">
            <p:sp>
              <p:nvSpPr>
                <p:cNvPr id="15" name="TextBox 14">
                  <a:extLst>
                    <a:ext uri="{FF2B5EF4-FFF2-40B4-BE49-F238E27FC236}">
                      <a16:creationId xmlns:a16="http://schemas.microsoft.com/office/drawing/2014/main" id="{D1B1C571-5F6F-2E9D-DDCB-E2DB0E685FDE}"/>
                    </a:ext>
                  </a:extLst>
                </p:cNvPr>
                <p:cNvSpPr txBox="1">
                  <a:spLocks noRot="1" noChangeAspect="1" noMove="1" noResize="1" noEditPoints="1" noAdjustHandles="1" noChangeArrowheads="1" noChangeShapeType="1" noTextEdit="1"/>
                </p:cNvSpPr>
                <p:nvPr/>
              </p:nvSpPr>
              <p:spPr>
                <a:xfrm>
                  <a:off x="6545840" y="785616"/>
                  <a:ext cx="553998" cy="461665"/>
                </a:xfrm>
                <a:prstGeom prst="rect">
                  <a:avLst/>
                </a:prstGeom>
                <a:blipFill>
                  <a:blip r:embed="rId11"/>
                  <a:stretch>
                    <a:fillRect l="-8247" b="-20270"/>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84C7396C-67F6-27D5-F24A-C6B555329417}"/>
                  </a:ext>
                </a:extLst>
              </p:cNvPr>
              <p:cNvSpPr txBox="1"/>
              <p:nvPr/>
            </p:nvSpPr>
            <p:spPr>
              <a:xfrm>
                <a:off x="5868485" y="5450701"/>
                <a:ext cx="1653914" cy="472309"/>
              </a:xfrm>
              <a:prstGeom prst="rect">
                <a:avLst/>
              </a:prstGeom>
              <a:noFill/>
            </p:spPr>
            <p:txBody>
              <a:bodyPr wrap="none" rtlCol="0">
                <a:spAutoFit/>
              </a:bodyPr>
              <a:lstStyle/>
              <a:p>
                <a14:m>
                  <m:oMath xmlns:m="http://schemas.openxmlformats.org/officeDocument/2006/math">
                    <m:sSub>
                      <m:sSubPr>
                        <m:ctrlPr>
                          <a:rPr lang="en-NZ" sz="2400" i="1">
                            <a:latin typeface="Cambria Math" panose="02040503050406030204" pitchFamily="18" charset="0"/>
                          </a:rPr>
                        </m:ctrlPr>
                      </m:sSubPr>
                      <m:e>
                        <m:r>
                          <a:rPr lang="mi-NZ" sz="2400" i="1">
                            <a:latin typeface="Cambria Math" panose="02040503050406030204" pitchFamily="18" charset="0"/>
                          </a:rPr>
                          <m:t>𝑅</m:t>
                        </m:r>
                      </m:e>
                      <m:sub>
                        <m:r>
                          <a:rPr lang="mi-NZ" sz="2400" i="1">
                            <a:latin typeface="Cambria Math" panose="02040503050406030204" pitchFamily="18" charset="0"/>
                          </a:rPr>
                          <m:t>𝑙</m:t>
                        </m:r>
                      </m:sub>
                    </m:sSub>
                    <m:r>
                      <a:rPr lang="mi-NZ" sz="2400" i="1">
                        <a:latin typeface="Cambria Math" panose="02040503050406030204" pitchFamily="18" charset="0"/>
                      </a:rPr>
                      <m:t>=</m:t>
                    </m:r>
                    <m:sSub>
                      <m:sSubPr>
                        <m:ctrlPr>
                          <a:rPr lang="en-NZ" sz="2400" i="1">
                            <a:latin typeface="Cambria Math" panose="02040503050406030204" pitchFamily="18" charset="0"/>
                          </a:rPr>
                        </m:ctrlPr>
                      </m:sSubPr>
                      <m:e>
                        <m:r>
                          <a:rPr lang="mi-NZ" sz="2400" i="1">
                            <a:latin typeface="Cambria Math" panose="02040503050406030204" pitchFamily="18" charset="0"/>
                          </a:rPr>
                          <m:t>𝐴</m:t>
                        </m:r>
                      </m:e>
                      <m:sub>
                        <m:r>
                          <a:rPr lang="mi-NZ" sz="2400" i="1">
                            <a:latin typeface="Cambria Math" panose="02040503050406030204" pitchFamily="18" charset="0"/>
                          </a:rPr>
                          <m:t>𝑙</m:t>
                        </m:r>
                      </m:sub>
                    </m:sSub>
                    <m:sSup>
                      <m:sSupPr>
                        <m:ctrlPr>
                          <a:rPr lang="en-NZ" sz="2400" i="1">
                            <a:latin typeface="Cambria Math" panose="02040503050406030204" pitchFamily="18" charset="0"/>
                          </a:rPr>
                        </m:ctrlPr>
                      </m:sSupPr>
                      <m:e>
                        <m:r>
                          <m:rPr>
                            <m:sty m:val="p"/>
                          </m:rPr>
                          <a:rPr lang="mi-NZ" sz="2400">
                            <a:latin typeface="Cambria Math" panose="02040503050406030204" pitchFamily="18" charset="0"/>
                          </a:rPr>
                          <m:t>e</m:t>
                        </m:r>
                      </m:e>
                      <m:sup>
                        <m:r>
                          <m:rPr>
                            <m:sty m:val="p"/>
                          </m:rPr>
                          <a:rPr lang="mi-NZ" sz="2400">
                            <a:latin typeface="Cambria Math" panose="02040503050406030204" pitchFamily="18" charset="0"/>
                          </a:rPr>
                          <m:t>j</m:t>
                        </m:r>
                        <m:sSub>
                          <m:sSubPr>
                            <m:ctrlPr>
                              <a:rPr lang="en-NZ" sz="2400" i="1">
                                <a:latin typeface="Cambria Math" panose="02040503050406030204" pitchFamily="18" charset="0"/>
                              </a:rPr>
                            </m:ctrlPr>
                          </m:sSubPr>
                          <m:e>
                            <m:r>
                              <a:rPr lang="mi-NZ" sz="2400" i="1">
                                <a:latin typeface="Cambria Math" panose="02040503050406030204" pitchFamily="18" charset="0"/>
                              </a:rPr>
                              <m:t>𝜙</m:t>
                            </m:r>
                          </m:e>
                          <m:sub>
                            <m:r>
                              <a:rPr lang="mi-NZ" sz="2400" i="1">
                                <a:latin typeface="Cambria Math" panose="02040503050406030204" pitchFamily="18" charset="0"/>
                              </a:rPr>
                              <m:t>𝑙</m:t>
                            </m:r>
                          </m:sub>
                        </m:sSub>
                      </m:sup>
                    </m:sSup>
                  </m:oMath>
                </a14:m>
                <a:r>
                  <a:rPr lang="en-NZ">
                    <a:effectLst/>
                  </a:rPr>
                  <a:t> </a:t>
                </a:r>
                <a:endParaRPr lang="en-US"/>
              </a:p>
            </p:txBody>
          </p:sp>
        </mc:Choice>
        <mc:Fallback xmlns="">
          <p:sp>
            <p:nvSpPr>
              <p:cNvPr id="17" name="TextBox 16">
                <a:extLst>
                  <a:ext uri="{FF2B5EF4-FFF2-40B4-BE49-F238E27FC236}">
                    <a16:creationId xmlns:a16="http://schemas.microsoft.com/office/drawing/2014/main" id="{84C7396C-67F6-27D5-F24A-C6B555329417}"/>
                  </a:ext>
                </a:extLst>
              </p:cNvPr>
              <p:cNvSpPr txBox="1">
                <a:spLocks noRot="1" noChangeAspect="1" noMove="1" noResize="1" noEditPoints="1" noAdjustHandles="1" noChangeArrowheads="1" noChangeShapeType="1" noTextEdit="1"/>
              </p:cNvSpPr>
              <p:nvPr/>
            </p:nvSpPr>
            <p:spPr>
              <a:xfrm>
                <a:off x="5868485" y="5450701"/>
                <a:ext cx="1653914" cy="472309"/>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345E2767-DDD4-9CA8-5BA0-49A142F53277}"/>
                  </a:ext>
                </a:extLst>
              </p:cNvPr>
              <p:cNvSpPr txBox="1"/>
              <p:nvPr/>
            </p:nvSpPr>
            <p:spPr>
              <a:xfrm>
                <a:off x="4456795" y="88185"/>
                <a:ext cx="709040" cy="461665"/>
              </a:xfrm>
              <a:prstGeom prst="rect">
                <a:avLst/>
              </a:prstGeom>
              <a:noFill/>
            </p:spPr>
            <p:txBody>
              <a:bodyPr wrap="square">
                <a:spAutoFit/>
              </a:bodyPr>
              <a:lstStyle/>
              <a:p>
                <a14:m>
                  <m:oMath xmlns:m="http://schemas.openxmlformats.org/officeDocument/2006/math">
                    <m:r>
                      <a:rPr lang="mi-NZ" sz="2400" i="1" kern="0" smtClean="0">
                        <a:solidFill>
                          <a:srgbClr val="000000"/>
                        </a:solidFill>
                        <a:effectLst/>
                        <a:latin typeface="Cambria Math" panose="02040503050406030204" pitchFamily="18" charset="0"/>
                        <a:ea typeface="Times New Roman" panose="02020603050405020304" pitchFamily="18" charset="0"/>
                        <a:cs typeface="Arial" panose="020B0604020202020204" pitchFamily="34" charset="0"/>
                      </a:rPr>
                      <m:t>ℱ</m:t>
                    </m:r>
                    <m:d>
                      <m:dPr>
                        <m:begChr m:val="{"/>
                        <m:endChr m:val="}"/>
                        <m:ctrlPr>
                          <a:rPr lang="en-NZ" sz="2400" i="1">
                            <a:solidFill>
                              <a:srgbClr val="000000"/>
                            </a:solidFill>
                            <a:effectLst/>
                            <a:latin typeface="Cambria Math" panose="02040503050406030204" pitchFamily="18" charset="0"/>
                            <a:cs typeface="Arial" panose="020B0604020202020204" pitchFamily="34" charset="0"/>
                          </a:rPr>
                        </m:ctrlPr>
                      </m:dPr>
                      <m:e>
                        <m:sSub>
                          <m:sSubPr>
                            <m:ctrlPr>
                              <a:rPr lang="en-NZ" sz="2400" i="1">
                                <a:solidFill>
                                  <a:srgbClr val="000000"/>
                                </a:solidFill>
                                <a:effectLst/>
                                <a:latin typeface="Cambria Math" panose="02040503050406030204" pitchFamily="18" charset="0"/>
                                <a:cs typeface="Arial" panose="020B0604020202020204" pitchFamily="34" charset="0"/>
                              </a:rPr>
                            </m:ctrlPr>
                          </m:sSubPr>
                          <m:e>
                            <m:r>
                              <a:rPr lang="mi-NZ" sz="2400" i="1" kern="0">
                                <a:solidFill>
                                  <a:srgbClr val="000000"/>
                                </a:solidFill>
                                <a:effectLst/>
                                <a:latin typeface="Cambria Math" panose="02040503050406030204" pitchFamily="18" charset="0"/>
                                <a:ea typeface="Times New Roman" panose="02020603050405020304" pitchFamily="18" charset="0"/>
                                <a:cs typeface="Arial" panose="020B0604020202020204" pitchFamily="34" charset="0"/>
                              </a:rPr>
                              <m:t>𝐵</m:t>
                            </m:r>
                          </m:e>
                          <m:sub>
                            <m:r>
                              <a:rPr lang="mi-NZ" sz="2400" i="1" kern="0">
                                <a:solidFill>
                                  <a:srgbClr val="000000"/>
                                </a:solidFill>
                                <a:effectLst/>
                                <a:latin typeface="Cambria Math" panose="02040503050406030204" pitchFamily="18" charset="0"/>
                                <a:ea typeface="Times New Roman" panose="02020603050405020304" pitchFamily="18" charset="0"/>
                                <a:cs typeface="Arial" panose="020B0604020202020204" pitchFamily="34" charset="0"/>
                              </a:rPr>
                              <m:t>𝑙</m:t>
                            </m:r>
                          </m:sub>
                        </m:sSub>
                      </m:e>
                    </m:d>
                  </m:oMath>
                </a14:m>
                <a:r>
                  <a:rPr lang="mi-NZ" sz="2400" kern="0">
                    <a:solidFill>
                      <a:srgbClr val="000000"/>
                    </a:solidFill>
                    <a:effectLst/>
                    <a:latin typeface="Arial" panose="020B0604020202020204" pitchFamily="34" charset="0"/>
                    <a:ea typeface="Times New Roman" panose="02020603050405020304" pitchFamily="18" charset="0"/>
                  </a:rPr>
                  <a:t> </a:t>
                </a:r>
                <a:endParaRPr lang="en-US" sz="2400"/>
              </a:p>
            </p:txBody>
          </p:sp>
        </mc:Choice>
        <mc:Fallback xmlns="">
          <p:sp>
            <p:nvSpPr>
              <p:cNvPr id="27" name="TextBox 26">
                <a:extLst>
                  <a:ext uri="{FF2B5EF4-FFF2-40B4-BE49-F238E27FC236}">
                    <a16:creationId xmlns:a16="http://schemas.microsoft.com/office/drawing/2014/main" id="{345E2767-DDD4-9CA8-5BA0-49A142F53277}"/>
                  </a:ext>
                </a:extLst>
              </p:cNvPr>
              <p:cNvSpPr txBox="1">
                <a:spLocks noRot="1" noChangeAspect="1" noMove="1" noResize="1" noEditPoints="1" noAdjustHandles="1" noChangeArrowheads="1" noChangeShapeType="1" noTextEdit="1"/>
              </p:cNvSpPr>
              <p:nvPr/>
            </p:nvSpPr>
            <p:spPr>
              <a:xfrm>
                <a:off x="4456795" y="88185"/>
                <a:ext cx="709040" cy="461665"/>
              </a:xfrm>
              <a:prstGeom prst="rect">
                <a:avLst/>
              </a:prstGeom>
              <a:blipFill>
                <a:blip r:embed="rId13"/>
                <a:stretch>
                  <a:fillRect l="-1724" r="-17241" b="-26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A1174ED5-794E-3E82-9F1D-F5FBAA4FD946}"/>
                  </a:ext>
                </a:extLst>
              </p:cNvPr>
              <p:cNvSpPr txBox="1"/>
              <p:nvPr/>
            </p:nvSpPr>
            <p:spPr>
              <a:xfrm>
                <a:off x="2000703" y="2025590"/>
                <a:ext cx="2147014"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smtClean="0">
                          <a:latin typeface="Cambria Math" panose="02040503050406030204" pitchFamily="18" charset="0"/>
                        </a:rPr>
                        <m:t>ℱ</m:t>
                      </m:r>
                      <m:d>
                        <m:dPr>
                          <m:begChr m:val="{"/>
                          <m:endChr m:val="}"/>
                          <m:ctrlPr>
                            <a:rPr lang="en-US" sz="2400" i="1">
                              <a:latin typeface="Cambria Math" panose="02040503050406030204" pitchFamily="18" charset="0"/>
                            </a:rPr>
                          </m:ctrlPr>
                        </m:dPr>
                        <m:e>
                          <m:r>
                            <a:rPr lang="en-US" sz="2400" i="1">
                              <a:latin typeface="Cambria Math" panose="02040503050406030204" pitchFamily="18" charset="0"/>
                            </a:rPr>
                            <m:t>𝐼</m:t>
                          </m:r>
                        </m:e>
                      </m:d>
                    </m:oMath>
                  </m:oMathPara>
                </a14:m>
                <a:endParaRPr lang="en-US" sz="2400"/>
              </a:p>
            </p:txBody>
          </p:sp>
        </mc:Choice>
        <mc:Fallback xmlns="">
          <p:sp>
            <p:nvSpPr>
              <p:cNvPr id="29" name="TextBox 28">
                <a:extLst>
                  <a:ext uri="{FF2B5EF4-FFF2-40B4-BE49-F238E27FC236}">
                    <a16:creationId xmlns:a16="http://schemas.microsoft.com/office/drawing/2014/main" id="{A1174ED5-794E-3E82-9F1D-F5FBAA4FD946}"/>
                  </a:ext>
                </a:extLst>
              </p:cNvPr>
              <p:cNvSpPr txBox="1">
                <a:spLocks noRot="1" noChangeAspect="1" noMove="1" noResize="1" noEditPoints="1" noAdjustHandles="1" noChangeArrowheads="1" noChangeShapeType="1" noTextEdit="1"/>
              </p:cNvSpPr>
              <p:nvPr/>
            </p:nvSpPr>
            <p:spPr>
              <a:xfrm>
                <a:off x="2000703" y="2025590"/>
                <a:ext cx="2147014" cy="461665"/>
              </a:xfrm>
              <a:prstGeom prst="rect">
                <a:avLst/>
              </a:prstGeom>
              <a:blipFill>
                <a:blip r:embed="rId14"/>
                <a:stretch>
                  <a:fillRect/>
                </a:stretch>
              </a:blipFill>
            </p:spPr>
            <p:txBody>
              <a:bodyPr/>
              <a:lstStyle/>
              <a:p>
                <a:r>
                  <a:rPr lang="en-US">
                    <a:noFill/>
                  </a:rPr>
                  <a:t> </a:t>
                </a:r>
              </a:p>
            </p:txBody>
          </p:sp>
        </mc:Fallback>
      </mc:AlternateContent>
      <p:sp>
        <p:nvSpPr>
          <p:cNvPr id="45" name="Right Arrow 44">
            <a:extLst>
              <a:ext uri="{FF2B5EF4-FFF2-40B4-BE49-F238E27FC236}">
                <a16:creationId xmlns:a16="http://schemas.microsoft.com/office/drawing/2014/main" id="{D4A89EAE-4141-9A04-07BD-1F179B5D1F57}"/>
              </a:ext>
            </a:extLst>
          </p:cNvPr>
          <p:cNvSpPr/>
          <p:nvPr/>
        </p:nvSpPr>
        <p:spPr>
          <a:xfrm>
            <a:off x="7394058" y="2860858"/>
            <a:ext cx="393813" cy="243821"/>
          </a:xfrm>
          <a:prstGeom prst="righ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0" name="Picture 69">
            <a:extLst>
              <a:ext uri="{FF2B5EF4-FFF2-40B4-BE49-F238E27FC236}">
                <a16:creationId xmlns:a16="http://schemas.microsoft.com/office/drawing/2014/main" id="{F0A40897-5C25-E843-1F95-2A20C052F547}"/>
              </a:ext>
            </a:extLst>
          </p:cNvPr>
          <p:cNvPicPr>
            <a:picLocks noChangeAspect="1"/>
          </p:cNvPicPr>
          <p:nvPr/>
        </p:nvPicPr>
        <p:blipFill>
          <a:blip r:embed="rId15"/>
          <a:srcRect l="9924" t="42498" r="7774" b="15637"/>
          <a:stretch/>
        </p:blipFill>
        <p:spPr>
          <a:xfrm>
            <a:off x="8717825" y="3868477"/>
            <a:ext cx="3289554" cy="1315994"/>
          </a:xfrm>
          <a:prstGeom prst="rect">
            <a:avLst/>
          </a:prstGeom>
        </p:spPr>
      </p:pic>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63EC848F-447E-266D-3433-538576CE2391}"/>
                  </a:ext>
                </a:extLst>
              </p:cNvPr>
              <p:cNvSpPr txBox="1"/>
              <p:nvPr/>
            </p:nvSpPr>
            <p:spPr>
              <a:xfrm>
                <a:off x="9994106" y="4911361"/>
                <a:ext cx="2147014"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CA">
                          <a:latin typeface="Cambria Math" panose="02040503050406030204" pitchFamily="18" charset="0"/>
                        </a:rPr>
                        <m:t>Δ</m:t>
                      </m:r>
                      <m:r>
                        <a:rPr lang="mi-NZ" sz="2400" b="0" i="1" smtClean="0">
                          <a:latin typeface="Cambria Math" panose="02040503050406030204" pitchFamily="18" charset="0"/>
                        </a:rPr>
                        <m:t>𝑥</m:t>
                      </m:r>
                      <m:r>
                        <a:rPr lang="mi-NZ" sz="2400" b="0" i="1" smtClean="0">
                          <a:latin typeface="Cambria Math" panose="02040503050406030204" pitchFamily="18" charset="0"/>
                        </a:rPr>
                        <m:t>(</m:t>
                      </m:r>
                      <m:r>
                        <a:rPr lang="mi-NZ" sz="2400" b="0" i="1" smtClean="0">
                          <a:latin typeface="Cambria Math" panose="02040503050406030204" pitchFamily="18" charset="0"/>
                        </a:rPr>
                        <m:t>𝑡</m:t>
                      </m:r>
                      <m:r>
                        <a:rPr lang="mi-NZ" sz="2400" b="0" i="1" smtClean="0">
                          <a:latin typeface="Cambria Math" panose="02040503050406030204" pitchFamily="18" charset="0"/>
                        </a:rPr>
                        <m:t>)</m:t>
                      </m:r>
                    </m:oMath>
                  </m:oMathPara>
                </a14:m>
                <a:endParaRPr lang="en-US" sz="2400"/>
              </a:p>
            </p:txBody>
          </p:sp>
        </mc:Choice>
        <mc:Fallback xmlns="">
          <p:sp>
            <p:nvSpPr>
              <p:cNvPr id="80" name="TextBox 79">
                <a:extLst>
                  <a:ext uri="{FF2B5EF4-FFF2-40B4-BE49-F238E27FC236}">
                    <a16:creationId xmlns:a16="http://schemas.microsoft.com/office/drawing/2014/main" id="{63EC848F-447E-266D-3433-538576CE2391}"/>
                  </a:ext>
                </a:extLst>
              </p:cNvPr>
              <p:cNvSpPr txBox="1">
                <a:spLocks noRot="1" noChangeAspect="1" noMove="1" noResize="1" noEditPoints="1" noAdjustHandles="1" noChangeArrowheads="1" noChangeShapeType="1" noTextEdit="1"/>
              </p:cNvSpPr>
              <p:nvPr/>
            </p:nvSpPr>
            <p:spPr>
              <a:xfrm>
                <a:off x="9994106" y="4911361"/>
                <a:ext cx="2147014" cy="461665"/>
              </a:xfrm>
              <a:prstGeom prst="rect">
                <a:avLst/>
              </a:prstGeom>
              <a:blipFill>
                <a:blip r:embed="rId16"/>
                <a:stretch>
                  <a:fillRect b="-18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FA1E0118-28EC-9C31-7F85-4707570E6D54}"/>
                  </a:ext>
                </a:extLst>
              </p:cNvPr>
              <p:cNvSpPr txBox="1"/>
              <p:nvPr/>
            </p:nvSpPr>
            <p:spPr>
              <a:xfrm>
                <a:off x="1525544" y="3745954"/>
                <a:ext cx="2147014"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mi-NZ" sz="2400" b="0" i="1" smtClean="0">
                              <a:latin typeface="Cambria Math" panose="02040503050406030204" pitchFamily="18" charset="0"/>
                            </a:rPr>
                          </m:ctrlPr>
                        </m:dPr>
                        <m:e>
                          <m:r>
                            <a:rPr lang="en-US" sz="2400">
                              <a:latin typeface="Cambria Math" panose="02040503050406030204" pitchFamily="18" charset="0"/>
                            </a:rPr>
                            <m:t>ℱ</m:t>
                          </m:r>
                          <m:d>
                            <m:dPr>
                              <m:begChr m:val="{"/>
                              <m:endChr m:val="}"/>
                              <m:ctrlPr>
                                <a:rPr lang="en-US" sz="2400" i="1">
                                  <a:latin typeface="Cambria Math" panose="02040503050406030204" pitchFamily="18" charset="0"/>
                                </a:rPr>
                              </m:ctrlPr>
                            </m:dPr>
                            <m:e>
                              <m:r>
                                <a:rPr lang="en-US" sz="2400" i="1">
                                  <a:latin typeface="Cambria Math" panose="02040503050406030204" pitchFamily="18" charset="0"/>
                                </a:rPr>
                                <m:t>𝐼</m:t>
                              </m:r>
                            </m:e>
                          </m:d>
                        </m:e>
                      </m:d>
                    </m:oMath>
                  </m:oMathPara>
                </a14:m>
                <a:endParaRPr lang="en-US" sz="2400"/>
              </a:p>
            </p:txBody>
          </p:sp>
        </mc:Choice>
        <mc:Fallback xmlns="">
          <p:sp>
            <p:nvSpPr>
              <p:cNvPr id="83" name="TextBox 82">
                <a:extLst>
                  <a:ext uri="{FF2B5EF4-FFF2-40B4-BE49-F238E27FC236}">
                    <a16:creationId xmlns:a16="http://schemas.microsoft.com/office/drawing/2014/main" id="{FA1E0118-28EC-9C31-7F85-4707570E6D54}"/>
                  </a:ext>
                </a:extLst>
              </p:cNvPr>
              <p:cNvSpPr txBox="1">
                <a:spLocks noRot="1" noChangeAspect="1" noMove="1" noResize="1" noEditPoints="1" noAdjustHandles="1" noChangeArrowheads="1" noChangeShapeType="1" noTextEdit="1"/>
              </p:cNvSpPr>
              <p:nvPr/>
            </p:nvSpPr>
            <p:spPr>
              <a:xfrm>
                <a:off x="1525544" y="3745954"/>
                <a:ext cx="2147014" cy="461665"/>
              </a:xfrm>
              <a:prstGeom prst="rect">
                <a:avLst/>
              </a:prstGeom>
              <a:blipFill>
                <a:blip r:embed="rId1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4" name="TextBox 83">
                <a:extLst>
                  <a:ext uri="{FF2B5EF4-FFF2-40B4-BE49-F238E27FC236}">
                    <a16:creationId xmlns:a16="http://schemas.microsoft.com/office/drawing/2014/main" id="{BD9EC01E-8902-52C2-B6CB-30D784087540}"/>
                  </a:ext>
                </a:extLst>
              </p:cNvPr>
              <p:cNvSpPr txBox="1"/>
              <p:nvPr/>
            </p:nvSpPr>
            <p:spPr>
              <a:xfrm>
                <a:off x="2565565" y="3744681"/>
                <a:ext cx="2147014"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nor/>
                        </m:rPr>
                        <a:rPr lang="en-NZ" sz="2400"/>
                        <m:t>∠</m:t>
                      </m:r>
                      <m:r>
                        <a:rPr lang="en-US" sz="2400" smtClean="0">
                          <a:latin typeface="Cambria Math" panose="02040503050406030204" pitchFamily="18" charset="0"/>
                        </a:rPr>
                        <m:t>ℱ</m:t>
                      </m:r>
                      <m:d>
                        <m:dPr>
                          <m:begChr m:val="{"/>
                          <m:endChr m:val="}"/>
                          <m:ctrlPr>
                            <a:rPr lang="en-US" sz="2400" i="1">
                              <a:latin typeface="Cambria Math" panose="02040503050406030204" pitchFamily="18" charset="0"/>
                            </a:rPr>
                          </m:ctrlPr>
                        </m:dPr>
                        <m:e>
                          <m:r>
                            <a:rPr lang="en-US" sz="2400" i="1">
                              <a:latin typeface="Cambria Math" panose="02040503050406030204" pitchFamily="18" charset="0"/>
                            </a:rPr>
                            <m:t>𝐼</m:t>
                          </m:r>
                        </m:e>
                      </m:d>
                    </m:oMath>
                  </m:oMathPara>
                </a14:m>
                <a:endParaRPr lang="en-US" sz="2400"/>
              </a:p>
            </p:txBody>
          </p:sp>
        </mc:Choice>
        <mc:Fallback xmlns="">
          <p:sp>
            <p:nvSpPr>
              <p:cNvPr id="84" name="TextBox 83">
                <a:extLst>
                  <a:ext uri="{FF2B5EF4-FFF2-40B4-BE49-F238E27FC236}">
                    <a16:creationId xmlns:a16="http://schemas.microsoft.com/office/drawing/2014/main" id="{BD9EC01E-8902-52C2-B6CB-30D784087540}"/>
                  </a:ext>
                </a:extLst>
              </p:cNvPr>
              <p:cNvSpPr txBox="1">
                <a:spLocks noRot="1" noChangeAspect="1" noMove="1" noResize="1" noEditPoints="1" noAdjustHandles="1" noChangeArrowheads="1" noChangeShapeType="1" noTextEdit="1"/>
              </p:cNvSpPr>
              <p:nvPr/>
            </p:nvSpPr>
            <p:spPr>
              <a:xfrm>
                <a:off x="2565565" y="3744681"/>
                <a:ext cx="2147014" cy="461665"/>
              </a:xfrm>
              <a:prstGeom prst="rect">
                <a:avLst/>
              </a:prstGeom>
              <a:blipFill>
                <a:blip r:embed="rId18"/>
                <a:stretch>
                  <a:fillRect/>
                </a:stretch>
              </a:blipFill>
            </p:spPr>
            <p:txBody>
              <a:bodyPr/>
              <a:lstStyle/>
              <a:p>
                <a:r>
                  <a:rPr lang="en-US">
                    <a:noFill/>
                  </a:rPr>
                  <a:t> </a:t>
                </a:r>
              </a:p>
            </p:txBody>
          </p:sp>
        </mc:Fallback>
      </mc:AlternateContent>
      <p:grpSp>
        <p:nvGrpSpPr>
          <p:cNvPr id="22" name="Group 21">
            <a:extLst>
              <a:ext uri="{FF2B5EF4-FFF2-40B4-BE49-F238E27FC236}">
                <a16:creationId xmlns:a16="http://schemas.microsoft.com/office/drawing/2014/main" id="{89DD3F66-9E53-8E11-D6DF-A77A66149F35}"/>
              </a:ext>
            </a:extLst>
          </p:cNvPr>
          <p:cNvGrpSpPr/>
          <p:nvPr/>
        </p:nvGrpSpPr>
        <p:grpSpPr>
          <a:xfrm>
            <a:off x="9112268" y="977072"/>
            <a:ext cx="2624351" cy="2917478"/>
            <a:chOff x="8597428" y="2056243"/>
            <a:chExt cx="3001750" cy="3352796"/>
          </a:xfrm>
        </p:grpSpPr>
        <p:pic>
          <p:nvPicPr>
            <p:cNvPr id="75" name="Picture 74" descr="A black circle on a white background&#10;&#10;AI-generated content may be incorrect.">
              <a:extLst>
                <a:ext uri="{FF2B5EF4-FFF2-40B4-BE49-F238E27FC236}">
                  <a16:creationId xmlns:a16="http://schemas.microsoft.com/office/drawing/2014/main" id="{19A9102C-3DEF-381A-BE3D-5DB38C5F32D1}"/>
                </a:ext>
              </a:extLst>
            </p:cNvPr>
            <p:cNvPicPr>
              <a:picLocks noChangeAspect="1"/>
            </p:cNvPicPr>
            <p:nvPr/>
          </p:nvPicPr>
          <p:blipFill>
            <a:blip r:embed="rId19"/>
            <a:stretch>
              <a:fillRect/>
            </a:stretch>
          </p:blipFill>
          <p:spPr>
            <a:xfrm>
              <a:off x="10006002" y="2056243"/>
              <a:ext cx="1475935" cy="1475935"/>
            </a:xfrm>
            <a:prstGeom prst="rect">
              <a:avLst/>
            </a:prstGeom>
            <a:ln>
              <a:solidFill>
                <a:schemeClr val="tx1"/>
              </a:solidFill>
            </a:ln>
          </p:spPr>
        </p:pic>
        <p:pic>
          <p:nvPicPr>
            <p:cNvPr id="74" name="Picture 73" descr="A black circle on a white background&#10;&#10;AI-generated content may be incorrect.">
              <a:extLst>
                <a:ext uri="{FF2B5EF4-FFF2-40B4-BE49-F238E27FC236}">
                  <a16:creationId xmlns:a16="http://schemas.microsoft.com/office/drawing/2014/main" id="{EE47F53D-8064-A007-F6F9-B5DA200A194E}"/>
                </a:ext>
              </a:extLst>
            </p:cNvPr>
            <p:cNvPicPr>
              <a:picLocks noChangeAspect="1"/>
            </p:cNvPicPr>
            <p:nvPr/>
          </p:nvPicPr>
          <p:blipFill>
            <a:blip r:embed="rId19"/>
            <a:stretch>
              <a:fillRect/>
            </a:stretch>
          </p:blipFill>
          <p:spPr>
            <a:xfrm>
              <a:off x="9606080" y="2308532"/>
              <a:ext cx="1475935" cy="1475935"/>
            </a:xfrm>
            <a:prstGeom prst="rect">
              <a:avLst/>
            </a:prstGeom>
            <a:ln>
              <a:solidFill>
                <a:schemeClr val="tx1"/>
              </a:solidFill>
            </a:ln>
          </p:spPr>
        </p:pic>
        <p:pic>
          <p:nvPicPr>
            <p:cNvPr id="54" name="Picture 53" descr="A black circle on a white background&#10;&#10;AI-generated content may be incorrect.">
              <a:extLst>
                <a:ext uri="{FF2B5EF4-FFF2-40B4-BE49-F238E27FC236}">
                  <a16:creationId xmlns:a16="http://schemas.microsoft.com/office/drawing/2014/main" id="{030812C3-5B86-0E69-4DC8-54E27B6F3EC5}"/>
                </a:ext>
              </a:extLst>
            </p:cNvPr>
            <p:cNvPicPr>
              <a:picLocks noChangeAspect="1"/>
            </p:cNvPicPr>
            <p:nvPr/>
          </p:nvPicPr>
          <p:blipFill>
            <a:blip r:embed="rId19"/>
            <a:stretch>
              <a:fillRect/>
            </a:stretch>
          </p:blipFill>
          <p:spPr>
            <a:xfrm>
              <a:off x="9135684" y="2593646"/>
              <a:ext cx="1475935" cy="1475935"/>
            </a:xfrm>
            <a:prstGeom prst="rect">
              <a:avLst/>
            </a:prstGeom>
            <a:ln>
              <a:solidFill>
                <a:schemeClr val="tx1"/>
              </a:solidFill>
            </a:ln>
          </p:spPr>
        </p:pic>
        <p:pic>
          <p:nvPicPr>
            <p:cNvPr id="52" name="Picture 51">
              <a:extLst>
                <a:ext uri="{FF2B5EF4-FFF2-40B4-BE49-F238E27FC236}">
                  <a16:creationId xmlns:a16="http://schemas.microsoft.com/office/drawing/2014/main" id="{38B681C5-D49D-8BB1-96C3-AF65FA3A51B2}"/>
                </a:ext>
              </a:extLst>
            </p:cNvPr>
            <p:cNvPicPr>
              <a:picLocks noChangeAspect="1"/>
            </p:cNvPicPr>
            <p:nvPr/>
          </p:nvPicPr>
          <p:blipFill>
            <a:blip r:embed="rId7"/>
            <a:srcRect/>
            <a:stretch/>
          </p:blipFill>
          <p:spPr>
            <a:xfrm>
              <a:off x="8629476" y="2802388"/>
              <a:ext cx="1536622" cy="1536622"/>
            </a:xfrm>
            <a:prstGeom prst="rect">
              <a:avLst/>
            </a:prstGeom>
            <a:ln>
              <a:solidFill>
                <a:schemeClr val="tx1"/>
              </a:solidFill>
            </a:ln>
          </p:spPr>
        </p:pic>
        <p:pic>
          <p:nvPicPr>
            <p:cNvPr id="63" name="Graphic 62">
              <a:extLst>
                <a:ext uri="{FF2B5EF4-FFF2-40B4-BE49-F238E27FC236}">
                  <a16:creationId xmlns:a16="http://schemas.microsoft.com/office/drawing/2014/main" id="{B9A559BF-9ED5-4A3E-2CD1-B1A193A4473D}"/>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8597428" y="2840739"/>
              <a:ext cx="1590667" cy="1481256"/>
            </a:xfrm>
            <a:prstGeom prst="rect">
              <a:avLst/>
            </a:prstGeom>
          </p:spPr>
        </p:pic>
        <p:cxnSp>
          <p:nvCxnSpPr>
            <p:cNvPr id="73" name="Straight Arrow Connector 72">
              <a:extLst>
                <a:ext uri="{FF2B5EF4-FFF2-40B4-BE49-F238E27FC236}">
                  <a16:creationId xmlns:a16="http://schemas.microsoft.com/office/drawing/2014/main" id="{1C7B4938-2C18-2B28-3142-BC97989DFF11}"/>
                </a:ext>
              </a:extLst>
            </p:cNvPr>
            <p:cNvCxnSpPr>
              <a:cxnSpLocks/>
            </p:cNvCxnSpPr>
            <p:nvPr/>
          </p:nvCxnSpPr>
          <p:spPr>
            <a:xfrm flipH="1" flipV="1">
              <a:off x="9606080" y="3581367"/>
              <a:ext cx="766484" cy="182767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 name="Straight Arrow Connector 1">
              <a:extLst>
                <a:ext uri="{FF2B5EF4-FFF2-40B4-BE49-F238E27FC236}">
                  <a16:creationId xmlns:a16="http://schemas.microsoft.com/office/drawing/2014/main" id="{ECBFB6CC-684F-4A57-A2E3-F02893683630}"/>
                </a:ext>
              </a:extLst>
            </p:cNvPr>
            <p:cNvCxnSpPr>
              <a:cxnSpLocks/>
            </p:cNvCxnSpPr>
            <p:nvPr/>
          </p:nvCxnSpPr>
          <p:spPr>
            <a:xfrm flipV="1">
              <a:off x="10477312" y="4053819"/>
              <a:ext cx="1105870" cy="57038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6184D4EA-E6B5-669A-E1F6-4997D1E1BAE5}"/>
                    </a:ext>
                  </a:extLst>
                </p:cNvPr>
                <p:cNvSpPr txBox="1"/>
                <p:nvPr/>
              </p:nvSpPr>
              <p:spPr>
                <a:xfrm>
                  <a:off x="10661782" y="4525143"/>
                  <a:ext cx="937396"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mi-NZ" sz="2400" b="0" i="1" smtClean="0">
                            <a:latin typeface="Cambria Math" panose="02040503050406030204" pitchFamily="18" charset="0"/>
                          </a:rPr>
                          <m:t>𝑡</m:t>
                        </m:r>
                      </m:oMath>
                    </m:oMathPara>
                  </a14:m>
                  <a:endParaRPr lang="en-US" sz="2400"/>
                </a:p>
              </p:txBody>
            </p:sp>
          </mc:Choice>
          <mc:Fallback xmlns="">
            <p:sp>
              <p:nvSpPr>
                <p:cNvPr id="8" name="TextBox 7">
                  <a:extLst>
                    <a:ext uri="{FF2B5EF4-FFF2-40B4-BE49-F238E27FC236}">
                      <a16:creationId xmlns:a16="http://schemas.microsoft.com/office/drawing/2014/main" id="{6184D4EA-E6B5-669A-E1F6-4997D1E1BAE5}"/>
                    </a:ext>
                  </a:extLst>
                </p:cNvPr>
                <p:cNvSpPr txBox="1">
                  <a:spLocks noRot="1" noChangeAspect="1" noMove="1" noResize="1" noEditPoints="1" noAdjustHandles="1" noChangeArrowheads="1" noChangeShapeType="1" noTextEdit="1"/>
                </p:cNvSpPr>
                <p:nvPr/>
              </p:nvSpPr>
              <p:spPr>
                <a:xfrm>
                  <a:off x="10661782" y="4525143"/>
                  <a:ext cx="937396" cy="461665"/>
                </a:xfrm>
                <a:prstGeom prst="rect">
                  <a:avLst/>
                </a:prstGeom>
                <a:blipFill>
                  <a:blip r:embed="rId22"/>
                  <a:stretch>
                    <a:fillRect b="-6061"/>
                  </a:stretch>
                </a:blipFill>
              </p:spPr>
              <p:txBody>
                <a:bodyPr/>
                <a:lstStyle/>
                <a:p>
                  <a:r>
                    <a:rPr lang="en-US">
                      <a:noFill/>
                    </a:rPr>
                    <a:t> </a:t>
                  </a:r>
                </a:p>
              </p:txBody>
            </p:sp>
          </mc:Fallback>
        </mc:AlternateContent>
      </p:grpSp>
      <p:sp>
        <p:nvSpPr>
          <p:cNvPr id="19" name="TextBox 18">
            <a:extLst>
              <a:ext uri="{FF2B5EF4-FFF2-40B4-BE49-F238E27FC236}">
                <a16:creationId xmlns:a16="http://schemas.microsoft.com/office/drawing/2014/main" id="{85D83425-CCB1-0017-45D7-820456BF90EB}"/>
              </a:ext>
            </a:extLst>
          </p:cNvPr>
          <p:cNvSpPr txBox="1"/>
          <p:nvPr/>
        </p:nvSpPr>
        <p:spPr>
          <a:xfrm>
            <a:off x="1766010" y="6301272"/>
            <a:ext cx="1906548" cy="523220"/>
          </a:xfrm>
          <a:prstGeom prst="rect">
            <a:avLst/>
          </a:prstGeom>
          <a:noFill/>
        </p:spPr>
        <p:txBody>
          <a:bodyPr wrap="none" rtlCol="0">
            <a:spAutoFit/>
          </a:bodyPr>
          <a:lstStyle/>
          <a:p>
            <a:r>
              <a:rPr lang="en-US" sz="2800"/>
              <a:t>Decompose</a:t>
            </a:r>
          </a:p>
        </p:txBody>
      </p:sp>
      <p:sp>
        <p:nvSpPr>
          <p:cNvPr id="24" name="TextBox 23">
            <a:extLst>
              <a:ext uri="{FF2B5EF4-FFF2-40B4-BE49-F238E27FC236}">
                <a16:creationId xmlns:a16="http://schemas.microsoft.com/office/drawing/2014/main" id="{5B91E820-14CD-796B-BCC6-DBE10DB3654E}"/>
              </a:ext>
            </a:extLst>
          </p:cNvPr>
          <p:cNvSpPr txBox="1"/>
          <p:nvPr/>
        </p:nvSpPr>
        <p:spPr>
          <a:xfrm>
            <a:off x="9654066" y="7540759"/>
            <a:ext cx="3030830" cy="369332"/>
          </a:xfrm>
          <a:prstGeom prst="rect">
            <a:avLst/>
          </a:prstGeom>
          <a:noFill/>
        </p:spPr>
        <p:txBody>
          <a:bodyPr wrap="none" rtlCol="0">
            <a:spAutoFit/>
          </a:bodyPr>
          <a:lstStyle/>
          <a:p>
            <a:r>
              <a:rPr lang="en-US"/>
              <a:t>Estimate phase and </a:t>
            </a:r>
            <a:r>
              <a:rPr lang="en-US" err="1"/>
              <a:t>amplirude</a:t>
            </a:r>
            <a:endParaRPr lang="en-US"/>
          </a:p>
        </p:txBody>
      </p:sp>
      <p:sp>
        <p:nvSpPr>
          <p:cNvPr id="25" name="TextBox 24">
            <a:extLst>
              <a:ext uri="{FF2B5EF4-FFF2-40B4-BE49-F238E27FC236}">
                <a16:creationId xmlns:a16="http://schemas.microsoft.com/office/drawing/2014/main" id="{9BAFBD72-2D9D-D5F1-5D7B-92A9E9731482}"/>
              </a:ext>
            </a:extLst>
          </p:cNvPr>
          <p:cNvSpPr txBox="1"/>
          <p:nvPr/>
        </p:nvSpPr>
        <p:spPr>
          <a:xfrm>
            <a:off x="5855843" y="6301272"/>
            <a:ext cx="1447832" cy="523220"/>
          </a:xfrm>
          <a:prstGeom prst="rect">
            <a:avLst/>
          </a:prstGeom>
          <a:noFill/>
        </p:spPr>
        <p:txBody>
          <a:bodyPr wrap="none" rtlCol="0">
            <a:spAutoFit/>
          </a:bodyPr>
          <a:lstStyle/>
          <a:p>
            <a:r>
              <a:rPr lang="en-US" sz="2800"/>
              <a:t>Estimate</a:t>
            </a:r>
          </a:p>
        </p:txBody>
      </p:sp>
      <p:sp>
        <p:nvSpPr>
          <p:cNvPr id="26" name="TextBox 25">
            <a:extLst>
              <a:ext uri="{FF2B5EF4-FFF2-40B4-BE49-F238E27FC236}">
                <a16:creationId xmlns:a16="http://schemas.microsoft.com/office/drawing/2014/main" id="{B31D3641-57F7-446A-A88F-ED7B05FDE67C}"/>
              </a:ext>
            </a:extLst>
          </p:cNvPr>
          <p:cNvSpPr txBox="1"/>
          <p:nvPr/>
        </p:nvSpPr>
        <p:spPr>
          <a:xfrm>
            <a:off x="8895352" y="6274658"/>
            <a:ext cx="2172261" cy="523220"/>
          </a:xfrm>
          <a:prstGeom prst="rect">
            <a:avLst/>
          </a:prstGeom>
          <a:noFill/>
        </p:spPr>
        <p:txBody>
          <a:bodyPr wrap="none" rtlCol="0">
            <a:spAutoFit/>
          </a:bodyPr>
          <a:lstStyle/>
          <a:p>
            <a:r>
              <a:rPr lang="en-US" sz="2800"/>
              <a:t>Displacement</a:t>
            </a:r>
          </a:p>
        </p:txBody>
      </p:sp>
      <p:cxnSp>
        <p:nvCxnSpPr>
          <p:cNvPr id="43" name="Straight Arrow Connector 42">
            <a:extLst>
              <a:ext uri="{FF2B5EF4-FFF2-40B4-BE49-F238E27FC236}">
                <a16:creationId xmlns:a16="http://schemas.microsoft.com/office/drawing/2014/main" id="{5B013CAB-17C3-5CC6-1DCF-262655456F13}"/>
              </a:ext>
            </a:extLst>
          </p:cNvPr>
          <p:cNvCxnSpPr>
            <a:cxnSpLocks/>
          </p:cNvCxnSpPr>
          <p:nvPr/>
        </p:nvCxnSpPr>
        <p:spPr>
          <a:xfrm>
            <a:off x="490573" y="6111422"/>
            <a:ext cx="5150189"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8E5BC9DB-9A81-BA3F-7D2B-02CC0D08BD6D}"/>
              </a:ext>
            </a:extLst>
          </p:cNvPr>
          <p:cNvCxnSpPr>
            <a:cxnSpLocks/>
          </p:cNvCxnSpPr>
          <p:nvPr/>
        </p:nvCxnSpPr>
        <p:spPr>
          <a:xfrm>
            <a:off x="5674550" y="6093003"/>
            <a:ext cx="1851532"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128975E1-95C9-80F3-36E1-1B79EAEE6D51}"/>
              </a:ext>
            </a:extLst>
          </p:cNvPr>
          <p:cNvCxnSpPr>
            <a:cxnSpLocks/>
          </p:cNvCxnSpPr>
          <p:nvPr/>
        </p:nvCxnSpPr>
        <p:spPr>
          <a:xfrm flipV="1">
            <a:off x="7534707" y="6073125"/>
            <a:ext cx="4472672" cy="2059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109366E3-49F1-5126-F48F-7A49DCED19EE}"/>
              </a:ext>
            </a:extLst>
          </p:cNvPr>
          <p:cNvCxnSpPr/>
          <p:nvPr/>
        </p:nvCxnSpPr>
        <p:spPr>
          <a:xfrm>
            <a:off x="477078" y="5923010"/>
            <a:ext cx="0" cy="35164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99571765-4B59-099C-551B-FA99F6F0E0D9}"/>
              </a:ext>
            </a:extLst>
          </p:cNvPr>
          <p:cNvCxnSpPr/>
          <p:nvPr/>
        </p:nvCxnSpPr>
        <p:spPr>
          <a:xfrm>
            <a:off x="5658683" y="5976020"/>
            <a:ext cx="0" cy="35164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9CC20784-CF63-CE3E-5E3A-7010117CD6B9}"/>
              </a:ext>
            </a:extLst>
          </p:cNvPr>
          <p:cNvCxnSpPr/>
          <p:nvPr/>
        </p:nvCxnSpPr>
        <p:spPr>
          <a:xfrm>
            <a:off x="7540493" y="5969396"/>
            <a:ext cx="0" cy="35164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024E676D-1B3C-1AD8-3F65-29CE381613A9}"/>
              </a:ext>
            </a:extLst>
          </p:cNvPr>
          <p:cNvCxnSpPr/>
          <p:nvPr/>
        </p:nvCxnSpPr>
        <p:spPr>
          <a:xfrm>
            <a:off x="12006479" y="5923014"/>
            <a:ext cx="0" cy="35164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 name="Straight Arrow Connector 2">
            <a:extLst>
              <a:ext uri="{FF2B5EF4-FFF2-40B4-BE49-F238E27FC236}">
                <a16:creationId xmlns:a16="http://schemas.microsoft.com/office/drawing/2014/main" id="{A7034523-C04E-8DC7-418E-82263CA59D95}"/>
              </a:ext>
            </a:extLst>
          </p:cNvPr>
          <p:cNvCxnSpPr/>
          <p:nvPr/>
        </p:nvCxnSpPr>
        <p:spPr>
          <a:xfrm>
            <a:off x="12740554" y="1253322"/>
            <a:ext cx="914400" cy="914400"/>
          </a:xfrm>
          <a:prstGeom prst="straightConnector1">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71453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A893E1-68A2-B9B8-5FC5-124B7B4DF95D}"/>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0720E76A-6FAC-D0A2-F586-B98C406C990C}"/>
              </a:ext>
            </a:extLst>
          </p:cNvPr>
          <p:cNvPicPr>
            <a:picLocks noChangeAspect="1"/>
          </p:cNvPicPr>
          <p:nvPr/>
        </p:nvPicPr>
        <p:blipFill>
          <a:blip r:embed="rId3"/>
          <a:stretch>
            <a:fillRect/>
          </a:stretch>
        </p:blipFill>
        <p:spPr>
          <a:xfrm>
            <a:off x="934420" y="2419554"/>
            <a:ext cx="2334764" cy="993433"/>
          </a:xfrm>
          <a:prstGeom prst="rect">
            <a:avLst/>
          </a:prstGeom>
          <a:ln w="19050">
            <a:solidFill>
              <a:schemeClr val="tx1"/>
            </a:solidFill>
          </a:ln>
        </p:spPr>
      </p:pic>
      <p:sp>
        <p:nvSpPr>
          <p:cNvPr id="26" name="TextBox 25">
            <a:extLst>
              <a:ext uri="{FF2B5EF4-FFF2-40B4-BE49-F238E27FC236}">
                <a16:creationId xmlns:a16="http://schemas.microsoft.com/office/drawing/2014/main" id="{4A4A35C3-89FF-003A-19A4-FE57C64585BA}"/>
              </a:ext>
            </a:extLst>
          </p:cNvPr>
          <p:cNvSpPr txBox="1"/>
          <p:nvPr/>
        </p:nvSpPr>
        <p:spPr>
          <a:xfrm>
            <a:off x="3987715" y="402208"/>
            <a:ext cx="1347859" cy="369332"/>
          </a:xfrm>
          <a:prstGeom prst="rect">
            <a:avLst/>
          </a:prstGeom>
          <a:noFill/>
          <a:ln w="19050">
            <a:noFill/>
          </a:ln>
        </p:spPr>
        <p:txBody>
          <a:bodyPr wrap="square" rtlCol="0">
            <a:spAutoFit/>
          </a:bodyPr>
          <a:lstStyle/>
          <a:p>
            <a:r>
              <a:rPr lang="en-US"/>
              <a:t>Gaze (G)</a:t>
            </a:r>
          </a:p>
        </p:txBody>
      </p:sp>
      <p:grpSp>
        <p:nvGrpSpPr>
          <p:cNvPr id="46" name="Group 45">
            <a:extLst>
              <a:ext uri="{FF2B5EF4-FFF2-40B4-BE49-F238E27FC236}">
                <a16:creationId xmlns:a16="http://schemas.microsoft.com/office/drawing/2014/main" id="{38C504D2-5787-CEFE-2C93-50713DF3769A}"/>
              </a:ext>
            </a:extLst>
          </p:cNvPr>
          <p:cNvGrpSpPr/>
          <p:nvPr/>
        </p:nvGrpSpPr>
        <p:grpSpPr>
          <a:xfrm>
            <a:off x="1637990" y="3425652"/>
            <a:ext cx="73217" cy="749710"/>
            <a:chOff x="4248150" y="2150792"/>
            <a:chExt cx="91440" cy="905714"/>
          </a:xfrm>
        </p:grpSpPr>
        <p:cxnSp>
          <p:nvCxnSpPr>
            <p:cNvPr id="39" name="Straight Connector 38">
              <a:extLst>
                <a:ext uri="{FF2B5EF4-FFF2-40B4-BE49-F238E27FC236}">
                  <a16:creationId xmlns:a16="http://schemas.microsoft.com/office/drawing/2014/main" id="{9310BA3D-D803-C1B1-FB30-590B46945EB8}"/>
                </a:ext>
              </a:extLst>
            </p:cNvPr>
            <p:cNvCxnSpPr>
              <a:cxnSpLocks/>
            </p:cNvCxnSpPr>
            <p:nvPr/>
          </p:nvCxnSpPr>
          <p:spPr>
            <a:xfrm>
              <a:off x="4293869" y="2150792"/>
              <a:ext cx="2034" cy="79962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5" name="Oval 44">
              <a:extLst>
                <a:ext uri="{FF2B5EF4-FFF2-40B4-BE49-F238E27FC236}">
                  <a16:creationId xmlns:a16="http://schemas.microsoft.com/office/drawing/2014/main" id="{A7B58E09-879D-0813-9A54-D0D8369F7ED9}"/>
                </a:ext>
              </a:extLst>
            </p:cNvPr>
            <p:cNvSpPr>
              <a:spLocks noChangeAspect="1"/>
            </p:cNvSpPr>
            <p:nvPr/>
          </p:nvSpPr>
          <p:spPr>
            <a:xfrm>
              <a:off x="4248150" y="2965066"/>
              <a:ext cx="91440" cy="91440"/>
            </a:xfrm>
            <a:prstGeom prst="ellipse">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7" name="Group 46">
            <a:extLst>
              <a:ext uri="{FF2B5EF4-FFF2-40B4-BE49-F238E27FC236}">
                <a16:creationId xmlns:a16="http://schemas.microsoft.com/office/drawing/2014/main" id="{E8134762-AFDC-D962-8757-536753C3BA93}"/>
              </a:ext>
            </a:extLst>
          </p:cNvPr>
          <p:cNvGrpSpPr/>
          <p:nvPr/>
        </p:nvGrpSpPr>
        <p:grpSpPr>
          <a:xfrm>
            <a:off x="2357784" y="3429773"/>
            <a:ext cx="73217" cy="747593"/>
            <a:chOff x="4248150" y="2199378"/>
            <a:chExt cx="91440" cy="903156"/>
          </a:xfrm>
        </p:grpSpPr>
        <p:cxnSp>
          <p:nvCxnSpPr>
            <p:cNvPr id="48" name="Straight Connector 47">
              <a:extLst>
                <a:ext uri="{FF2B5EF4-FFF2-40B4-BE49-F238E27FC236}">
                  <a16:creationId xmlns:a16="http://schemas.microsoft.com/office/drawing/2014/main" id="{67F9425B-9D12-EBE8-A32D-D13F09B51820}"/>
                </a:ext>
              </a:extLst>
            </p:cNvPr>
            <p:cNvCxnSpPr>
              <a:cxnSpLocks/>
            </p:cNvCxnSpPr>
            <p:nvPr/>
          </p:nvCxnSpPr>
          <p:spPr>
            <a:xfrm>
              <a:off x="4293869" y="2199378"/>
              <a:ext cx="2034" cy="81579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9" name="Oval 48">
              <a:extLst>
                <a:ext uri="{FF2B5EF4-FFF2-40B4-BE49-F238E27FC236}">
                  <a16:creationId xmlns:a16="http://schemas.microsoft.com/office/drawing/2014/main" id="{8783C6CB-865A-92CD-1A37-8835D7791C93}"/>
                </a:ext>
              </a:extLst>
            </p:cNvPr>
            <p:cNvSpPr>
              <a:spLocks noChangeAspect="1"/>
            </p:cNvSpPr>
            <p:nvPr/>
          </p:nvSpPr>
          <p:spPr>
            <a:xfrm>
              <a:off x="4248150" y="3011094"/>
              <a:ext cx="91440" cy="91440"/>
            </a:xfrm>
            <a:prstGeom prst="ellipse">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74" name="Straight Arrow Connector 73">
            <a:extLst>
              <a:ext uri="{FF2B5EF4-FFF2-40B4-BE49-F238E27FC236}">
                <a16:creationId xmlns:a16="http://schemas.microsoft.com/office/drawing/2014/main" id="{8DEA7472-1BB8-55C1-8416-034783444900}"/>
              </a:ext>
            </a:extLst>
          </p:cNvPr>
          <p:cNvCxnSpPr>
            <a:cxnSpLocks/>
          </p:cNvCxnSpPr>
          <p:nvPr/>
        </p:nvCxnSpPr>
        <p:spPr>
          <a:xfrm>
            <a:off x="2620212" y="826280"/>
            <a:ext cx="4132350" cy="0"/>
          </a:xfrm>
          <a:prstGeom prst="straightConnector1">
            <a:avLst/>
          </a:prstGeom>
          <a:ln w="1905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15" name="Rectangle 14">
            <a:extLst>
              <a:ext uri="{FF2B5EF4-FFF2-40B4-BE49-F238E27FC236}">
                <a16:creationId xmlns:a16="http://schemas.microsoft.com/office/drawing/2014/main" id="{65A93F3B-0C4A-6BF0-862C-E0ADBB91D33D}"/>
              </a:ext>
            </a:extLst>
          </p:cNvPr>
          <p:cNvSpPr/>
          <p:nvPr/>
        </p:nvSpPr>
        <p:spPr>
          <a:xfrm>
            <a:off x="4897080" y="2896317"/>
            <a:ext cx="1391065" cy="1076809"/>
          </a:xfrm>
          <a:prstGeom prst="rect">
            <a:avLst/>
          </a:prstGeom>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Motion Microscope (MMIC)</a:t>
            </a:r>
          </a:p>
        </p:txBody>
      </p:sp>
      <p:sp>
        <p:nvSpPr>
          <p:cNvPr id="16" name="Rectangle 15">
            <a:extLst>
              <a:ext uri="{FF2B5EF4-FFF2-40B4-BE49-F238E27FC236}">
                <a16:creationId xmlns:a16="http://schemas.microsoft.com/office/drawing/2014/main" id="{9F27DF29-D70F-0C68-763B-A015781F97AB}"/>
              </a:ext>
            </a:extLst>
          </p:cNvPr>
          <p:cNvSpPr/>
          <p:nvPr/>
        </p:nvSpPr>
        <p:spPr>
          <a:xfrm>
            <a:off x="4902532" y="1458583"/>
            <a:ext cx="1412260" cy="976704"/>
          </a:xfrm>
          <a:prstGeom prst="rect">
            <a:avLst/>
          </a:prstGeom>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Centroid Tracking </a:t>
            </a:r>
          </a:p>
          <a:p>
            <a:pPr algn="ctr"/>
            <a:r>
              <a:rPr lang="en-US"/>
              <a:t>(C)</a:t>
            </a:r>
          </a:p>
        </p:txBody>
      </p:sp>
      <p:cxnSp>
        <p:nvCxnSpPr>
          <p:cNvPr id="83" name="Straight Arrow Connector 82">
            <a:extLst>
              <a:ext uri="{FF2B5EF4-FFF2-40B4-BE49-F238E27FC236}">
                <a16:creationId xmlns:a16="http://schemas.microsoft.com/office/drawing/2014/main" id="{87451622-A53E-7E35-CDFE-E3A8E4922F92}"/>
              </a:ext>
            </a:extLst>
          </p:cNvPr>
          <p:cNvCxnSpPr>
            <a:cxnSpLocks/>
          </p:cNvCxnSpPr>
          <p:nvPr/>
        </p:nvCxnSpPr>
        <p:spPr>
          <a:xfrm>
            <a:off x="6332604" y="2027839"/>
            <a:ext cx="419958"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8FE276F5-F705-5C26-1582-A498F5DAB03F}"/>
              </a:ext>
            </a:extLst>
          </p:cNvPr>
          <p:cNvCxnSpPr>
            <a:cxnSpLocks/>
          </p:cNvCxnSpPr>
          <p:nvPr/>
        </p:nvCxnSpPr>
        <p:spPr>
          <a:xfrm>
            <a:off x="6296701" y="3361548"/>
            <a:ext cx="455861"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286DBED4-8E62-70FC-A126-3FDA8A8B4F64}"/>
              </a:ext>
            </a:extLst>
          </p:cNvPr>
          <p:cNvCxnSpPr>
            <a:cxnSpLocks/>
            <a:stCxn id="45" idx="5"/>
          </p:cNvCxnSpPr>
          <p:nvPr/>
        </p:nvCxnSpPr>
        <p:spPr>
          <a:xfrm>
            <a:off x="1700485" y="4164277"/>
            <a:ext cx="393823" cy="524980"/>
          </a:xfrm>
          <a:prstGeom prst="line">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3CB0E3FA-FE24-6FCD-B62C-7F97A0B35132}"/>
              </a:ext>
            </a:extLst>
          </p:cNvPr>
          <p:cNvCxnSpPr>
            <a:cxnSpLocks/>
          </p:cNvCxnSpPr>
          <p:nvPr/>
        </p:nvCxnSpPr>
        <p:spPr>
          <a:xfrm>
            <a:off x="3855308" y="2610311"/>
            <a:ext cx="0" cy="207894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B1F27DB9-8B50-2738-59AE-AFD7F5B8821E}"/>
              </a:ext>
            </a:extLst>
          </p:cNvPr>
          <p:cNvCxnSpPr>
            <a:cxnSpLocks/>
          </p:cNvCxnSpPr>
          <p:nvPr/>
        </p:nvCxnSpPr>
        <p:spPr>
          <a:xfrm flipH="1">
            <a:off x="4474068" y="1947207"/>
            <a:ext cx="0" cy="142334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8B6BA391-D6ED-027D-8C1E-55D7AB36E75A}"/>
              </a:ext>
            </a:extLst>
          </p:cNvPr>
          <p:cNvCxnSpPr>
            <a:cxnSpLocks/>
          </p:cNvCxnSpPr>
          <p:nvPr/>
        </p:nvCxnSpPr>
        <p:spPr>
          <a:xfrm>
            <a:off x="4464737" y="1942482"/>
            <a:ext cx="37515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2285CA2C-9041-95A7-40EB-9B9A341A1692}"/>
              </a:ext>
            </a:extLst>
          </p:cNvPr>
          <p:cNvCxnSpPr>
            <a:cxnSpLocks/>
          </p:cNvCxnSpPr>
          <p:nvPr/>
        </p:nvCxnSpPr>
        <p:spPr>
          <a:xfrm>
            <a:off x="4481834" y="3370556"/>
            <a:ext cx="37515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6FC97081-71A7-052C-A7C5-52C7B6D6F83D}"/>
              </a:ext>
            </a:extLst>
          </p:cNvPr>
          <p:cNvCxnSpPr>
            <a:cxnSpLocks/>
          </p:cNvCxnSpPr>
          <p:nvPr/>
        </p:nvCxnSpPr>
        <p:spPr>
          <a:xfrm>
            <a:off x="3855308" y="2638065"/>
            <a:ext cx="62652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08" name="Rectangle 107">
            <a:extLst>
              <a:ext uri="{FF2B5EF4-FFF2-40B4-BE49-F238E27FC236}">
                <a16:creationId xmlns:a16="http://schemas.microsoft.com/office/drawing/2014/main" id="{D26DC768-4C0D-8622-F270-21C6EF4632A3}"/>
              </a:ext>
            </a:extLst>
          </p:cNvPr>
          <p:cNvSpPr/>
          <p:nvPr/>
        </p:nvSpPr>
        <p:spPr>
          <a:xfrm>
            <a:off x="6757471" y="509527"/>
            <a:ext cx="664053" cy="3463596"/>
          </a:xfrm>
          <a:prstGeom prst="rect">
            <a:avLst/>
          </a:prstGeom>
          <a:noFill/>
          <a:ln w="19050">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OKN</a:t>
            </a:r>
          </a:p>
        </p:txBody>
      </p:sp>
      <p:sp>
        <p:nvSpPr>
          <p:cNvPr id="184" name="TextBox 183">
            <a:extLst>
              <a:ext uri="{FF2B5EF4-FFF2-40B4-BE49-F238E27FC236}">
                <a16:creationId xmlns:a16="http://schemas.microsoft.com/office/drawing/2014/main" id="{CBAA2BBB-830F-8B42-E6C7-634C86585B9A}"/>
              </a:ext>
            </a:extLst>
          </p:cNvPr>
          <p:cNvSpPr txBox="1"/>
          <p:nvPr/>
        </p:nvSpPr>
        <p:spPr>
          <a:xfrm>
            <a:off x="2502244" y="3603794"/>
            <a:ext cx="1051891" cy="369332"/>
          </a:xfrm>
          <a:prstGeom prst="rect">
            <a:avLst/>
          </a:prstGeom>
          <a:noFill/>
          <a:ln w="19050">
            <a:noFill/>
          </a:ln>
        </p:spPr>
        <p:txBody>
          <a:bodyPr wrap="none" rtlCol="0">
            <a:spAutoFit/>
          </a:bodyPr>
          <a:lstStyle/>
          <a:p>
            <a:r>
              <a:rPr lang="en-US"/>
              <a:t>Right eye</a:t>
            </a:r>
          </a:p>
        </p:txBody>
      </p:sp>
      <p:sp>
        <p:nvSpPr>
          <p:cNvPr id="185" name="TextBox 184">
            <a:extLst>
              <a:ext uri="{FF2B5EF4-FFF2-40B4-BE49-F238E27FC236}">
                <a16:creationId xmlns:a16="http://schemas.microsoft.com/office/drawing/2014/main" id="{F7EDCF34-D7CA-3A4A-B5EA-FA7FF86DA0EB}"/>
              </a:ext>
            </a:extLst>
          </p:cNvPr>
          <p:cNvSpPr txBox="1"/>
          <p:nvPr/>
        </p:nvSpPr>
        <p:spPr>
          <a:xfrm>
            <a:off x="644563" y="3621316"/>
            <a:ext cx="926920" cy="369332"/>
          </a:xfrm>
          <a:prstGeom prst="rect">
            <a:avLst/>
          </a:prstGeom>
          <a:noFill/>
          <a:ln w="19050">
            <a:noFill/>
          </a:ln>
        </p:spPr>
        <p:txBody>
          <a:bodyPr wrap="none" rtlCol="0">
            <a:spAutoFit/>
          </a:bodyPr>
          <a:lstStyle/>
          <a:p>
            <a:r>
              <a:rPr lang="en-US"/>
              <a:t>Left eye</a:t>
            </a:r>
          </a:p>
        </p:txBody>
      </p:sp>
      <p:sp>
        <p:nvSpPr>
          <p:cNvPr id="207" name="TextBox 206">
            <a:extLst>
              <a:ext uri="{FF2B5EF4-FFF2-40B4-BE49-F238E27FC236}">
                <a16:creationId xmlns:a16="http://schemas.microsoft.com/office/drawing/2014/main" id="{84341A41-AE45-8F0D-25A8-03FC7C87892B}"/>
              </a:ext>
            </a:extLst>
          </p:cNvPr>
          <p:cNvSpPr txBox="1"/>
          <p:nvPr/>
        </p:nvSpPr>
        <p:spPr>
          <a:xfrm>
            <a:off x="10250318" y="951886"/>
            <a:ext cx="1121114" cy="369332"/>
          </a:xfrm>
          <a:prstGeom prst="rect">
            <a:avLst/>
          </a:prstGeom>
          <a:noFill/>
          <a:ln w="19050">
            <a:noFill/>
          </a:ln>
        </p:spPr>
        <p:txBody>
          <a:bodyPr wrap="square">
            <a:spAutoFit/>
          </a:bodyPr>
          <a:lstStyle/>
          <a:p>
            <a:pPr algn="ctr"/>
            <a:r>
              <a:rPr lang="en-US" dirty="0"/>
              <a:t>OKN-G</a:t>
            </a:r>
          </a:p>
        </p:txBody>
      </p:sp>
      <p:sp>
        <p:nvSpPr>
          <p:cNvPr id="208" name="TextBox 207">
            <a:extLst>
              <a:ext uri="{FF2B5EF4-FFF2-40B4-BE49-F238E27FC236}">
                <a16:creationId xmlns:a16="http://schemas.microsoft.com/office/drawing/2014/main" id="{4D36D2DB-D0A4-2D2E-7B66-86DAF05FA10F}"/>
              </a:ext>
            </a:extLst>
          </p:cNvPr>
          <p:cNvSpPr txBox="1"/>
          <p:nvPr/>
        </p:nvSpPr>
        <p:spPr>
          <a:xfrm>
            <a:off x="10256941" y="2169757"/>
            <a:ext cx="1121114" cy="369332"/>
          </a:xfrm>
          <a:prstGeom prst="rect">
            <a:avLst/>
          </a:prstGeom>
          <a:noFill/>
          <a:ln w="19050">
            <a:noFill/>
          </a:ln>
        </p:spPr>
        <p:txBody>
          <a:bodyPr wrap="square">
            <a:spAutoFit/>
          </a:bodyPr>
          <a:lstStyle/>
          <a:p>
            <a:pPr algn="ctr"/>
            <a:r>
              <a:rPr lang="en-US" dirty="0"/>
              <a:t>OKN-C</a:t>
            </a:r>
          </a:p>
        </p:txBody>
      </p:sp>
      <p:cxnSp>
        <p:nvCxnSpPr>
          <p:cNvPr id="236" name="Straight Arrow Connector 235">
            <a:extLst>
              <a:ext uri="{FF2B5EF4-FFF2-40B4-BE49-F238E27FC236}">
                <a16:creationId xmlns:a16="http://schemas.microsoft.com/office/drawing/2014/main" id="{B7232B24-7660-290F-1119-560BDDD20677}"/>
              </a:ext>
            </a:extLst>
          </p:cNvPr>
          <p:cNvCxnSpPr>
            <a:cxnSpLocks/>
          </p:cNvCxnSpPr>
          <p:nvPr/>
        </p:nvCxnSpPr>
        <p:spPr>
          <a:xfrm>
            <a:off x="7444908" y="826280"/>
            <a:ext cx="3656891" cy="0"/>
          </a:xfrm>
          <a:prstGeom prst="straightConnector1">
            <a:avLst/>
          </a:prstGeom>
          <a:ln w="19050">
            <a:solidFill>
              <a:schemeClr val="tx1"/>
            </a:solidFill>
            <a:tailEnd type="oval"/>
          </a:ln>
        </p:spPr>
        <p:style>
          <a:lnRef idx="1">
            <a:schemeClr val="dk1"/>
          </a:lnRef>
          <a:fillRef idx="0">
            <a:schemeClr val="dk1"/>
          </a:fillRef>
          <a:effectRef idx="0">
            <a:schemeClr val="dk1"/>
          </a:effectRef>
          <a:fontRef idx="minor">
            <a:schemeClr val="tx1"/>
          </a:fontRef>
        </p:style>
      </p:cxnSp>
      <p:cxnSp>
        <p:nvCxnSpPr>
          <p:cNvPr id="238" name="Straight Connector 237">
            <a:extLst>
              <a:ext uri="{FF2B5EF4-FFF2-40B4-BE49-F238E27FC236}">
                <a16:creationId xmlns:a16="http://schemas.microsoft.com/office/drawing/2014/main" id="{19A4432E-CBAB-C8DB-6C53-64799AA86977}"/>
              </a:ext>
            </a:extLst>
          </p:cNvPr>
          <p:cNvCxnSpPr>
            <a:cxnSpLocks/>
          </p:cNvCxnSpPr>
          <p:nvPr/>
        </p:nvCxnSpPr>
        <p:spPr>
          <a:xfrm>
            <a:off x="2101802" y="4689257"/>
            <a:ext cx="175350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1" name="Straight Arrow Connector 240">
            <a:extLst>
              <a:ext uri="{FF2B5EF4-FFF2-40B4-BE49-F238E27FC236}">
                <a16:creationId xmlns:a16="http://schemas.microsoft.com/office/drawing/2014/main" id="{FBE8294B-CB2C-6696-3D80-E7A433B0F2AD}"/>
              </a:ext>
            </a:extLst>
          </p:cNvPr>
          <p:cNvCxnSpPr>
            <a:cxnSpLocks/>
          </p:cNvCxnSpPr>
          <p:nvPr/>
        </p:nvCxnSpPr>
        <p:spPr>
          <a:xfrm>
            <a:off x="7402807" y="2027839"/>
            <a:ext cx="3683494" cy="30735"/>
          </a:xfrm>
          <a:prstGeom prst="straightConnector1">
            <a:avLst/>
          </a:prstGeom>
          <a:ln w="19050">
            <a:solidFill>
              <a:schemeClr val="tx1"/>
            </a:solidFill>
            <a:tailEnd type="oval"/>
          </a:ln>
        </p:spPr>
        <p:style>
          <a:lnRef idx="1">
            <a:schemeClr val="dk1"/>
          </a:lnRef>
          <a:fillRef idx="0">
            <a:schemeClr val="dk1"/>
          </a:fillRef>
          <a:effectRef idx="0">
            <a:schemeClr val="dk1"/>
          </a:effectRef>
          <a:fontRef idx="minor">
            <a:schemeClr val="tx1"/>
          </a:fontRef>
        </p:style>
      </p:cxnSp>
      <p:sp>
        <p:nvSpPr>
          <p:cNvPr id="243" name="TextBox 242">
            <a:extLst>
              <a:ext uri="{FF2B5EF4-FFF2-40B4-BE49-F238E27FC236}">
                <a16:creationId xmlns:a16="http://schemas.microsoft.com/office/drawing/2014/main" id="{5A862B2D-578C-C37E-4E3D-81176DBDB9B1}"/>
              </a:ext>
            </a:extLst>
          </p:cNvPr>
          <p:cNvSpPr txBox="1"/>
          <p:nvPr/>
        </p:nvSpPr>
        <p:spPr>
          <a:xfrm>
            <a:off x="9785725" y="3467493"/>
            <a:ext cx="1516295" cy="369332"/>
          </a:xfrm>
          <a:prstGeom prst="rect">
            <a:avLst/>
          </a:prstGeom>
          <a:noFill/>
          <a:ln w="19050">
            <a:noFill/>
          </a:ln>
        </p:spPr>
        <p:txBody>
          <a:bodyPr wrap="square">
            <a:spAutoFit/>
          </a:bodyPr>
          <a:lstStyle/>
          <a:p>
            <a:pPr algn="ctr"/>
            <a:r>
              <a:rPr lang="en-US" dirty="0"/>
              <a:t>OKN-MMIC</a:t>
            </a:r>
          </a:p>
        </p:txBody>
      </p:sp>
      <p:cxnSp>
        <p:nvCxnSpPr>
          <p:cNvPr id="268" name="Straight Arrow Connector 267">
            <a:extLst>
              <a:ext uri="{FF2B5EF4-FFF2-40B4-BE49-F238E27FC236}">
                <a16:creationId xmlns:a16="http://schemas.microsoft.com/office/drawing/2014/main" id="{EC7CDE51-27BB-7A24-8514-95331A610F96}"/>
              </a:ext>
            </a:extLst>
          </p:cNvPr>
          <p:cNvCxnSpPr>
            <a:cxnSpLocks/>
          </p:cNvCxnSpPr>
          <p:nvPr/>
        </p:nvCxnSpPr>
        <p:spPr>
          <a:xfrm flipV="1">
            <a:off x="7402807" y="3320071"/>
            <a:ext cx="3683494" cy="9458"/>
          </a:xfrm>
          <a:prstGeom prst="straightConnector1">
            <a:avLst/>
          </a:prstGeom>
          <a:ln w="19050">
            <a:solidFill>
              <a:schemeClr val="tx1"/>
            </a:solidFill>
            <a:tailEnd type="oval"/>
          </a:ln>
        </p:spPr>
        <p:style>
          <a:lnRef idx="1">
            <a:schemeClr val="dk1"/>
          </a:lnRef>
          <a:fillRef idx="0">
            <a:schemeClr val="dk1"/>
          </a:fillRef>
          <a:effectRef idx="0">
            <a:schemeClr val="dk1"/>
          </a:effectRef>
          <a:fontRef idx="minor">
            <a:schemeClr val="tx1"/>
          </a:fontRef>
        </p:style>
      </p:cxnSp>
      <p:cxnSp>
        <p:nvCxnSpPr>
          <p:cNvPr id="270" name="Straight Connector 269">
            <a:extLst>
              <a:ext uri="{FF2B5EF4-FFF2-40B4-BE49-F238E27FC236}">
                <a16:creationId xmlns:a16="http://schemas.microsoft.com/office/drawing/2014/main" id="{66124B13-1C29-7FFE-9878-6E9764C8D144}"/>
              </a:ext>
            </a:extLst>
          </p:cNvPr>
          <p:cNvCxnSpPr>
            <a:cxnSpLocks/>
          </p:cNvCxnSpPr>
          <p:nvPr/>
        </p:nvCxnSpPr>
        <p:spPr>
          <a:xfrm>
            <a:off x="8317323" y="823866"/>
            <a:ext cx="0" cy="493578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4" name="Straight Connector 273">
            <a:extLst>
              <a:ext uri="{FF2B5EF4-FFF2-40B4-BE49-F238E27FC236}">
                <a16:creationId xmlns:a16="http://schemas.microsoft.com/office/drawing/2014/main" id="{F648EE8F-C094-3163-EDDA-48469673E28D}"/>
              </a:ext>
            </a:extLst>
          </p:cNvPr>
          <p:cNvCxnSpPr>
            <a:cxnSpLocks/>
          </p:cNvCxnSpPr>
          <p:nvPr/>
        </p:nvCxnSpPr>
        <p:spPr>
          <a:xfrm>
            <a:off x="7578664" y="3333598"/>
            <a:ext cx="0" cy="276579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79" name="TextBox 278">
            <a:extLst>
              <a:ext uri="{FF2B5EF4-FFF2-40B4-BE49-F238E27FC236}">
                <a16:creationId xmlns:a16="http://schemas.microsoft.com/office/drawing/2014/main" id="{84DA1A47-93B8-360E-77B4-8DC5CE7D7A07}"/>
              </a:ext>
            </a:extLst>
          </p:cNvPr>
          <p:cNvSpPr txBox="1"/>
          <p:nvPr/>
        </p:nvSpPr>
        <p:spPr>
          <a:xfrm>
            <a:off x="9808570" y="4756361"/>
            <a:ext cx="1516295" cy="369332"/>
          </a:xfrm>
          <a:prstGeom prst="rect">
            <a:avLst/>
          </a:prstGeom>
          <a:noFill/>
          <a:ln w="19050">
            <a:noFill/>
          </a:ln>
        </p:spPr>
        <p:txBody>
          <a:bodyPr wrap="square">
            <a:spAutoFit/>
          </a:bodyPr>
          <a:lstStyle/>
          <a:p>
            <a:pPr algn="ctr"/>
            <a:r>
              <a:rPr lang="en-US" dirty="0"/>
              <a:t>OKN-C-STEP</a:t>
            </a:r>
          </a:p>
        </p:txBody>
      </p:sp>
      <p:cxnSp>
        <p:nvCxnSpPr>
          <p:cNvPr id="287" name="Straight Connector 286">
            <a:extLst>
              <a:ext uri="{FF2B5EF4-FFF2-40B4-BE49-F238E27FC236}">
                <a16:creationId xmlns:a16="http://schemas.microsoft.com/office/drawing/2014/main" id="{72AEE349-C6FF-A64E-399D-53D5C9CEEB3F}"/>
              </a:ext>
            </a:extLst>
          </p:cNvPr>
          <p:cNvCxnSpPr>
            <a:cxnSpLocks/>
          </p:cNvCxnSpPr>
          <p:nvPr/>
        </p:nvCxnSpPr>
        <p:spPr>
          <a:xfrm>
            <a:off x="7578667" y="6108245"/>
            <a:ext cx="870743"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8" name="Straight Connector 297">
            <a:extLst>
              <a:ext uri="{FF2B5EF4-FFF2-40B4-BE49-F238E27FC236}">
                <a16:creationId xmlns:a16="http://schemas.microsoft.com/office/drawing/2014/main" id="{B6AAE082-2606-BE35-DB82-60BDDBF623D0}"/>
              </a:ext>
            </a:extLst>
          </p:cNvPr>
          <p:cNvCxnSpPr>
            <a:cxnSpLocks/>
          </p:cNvCxnSpPr>
          <p:nvPr/>
        </p:nvCxnSpPr>
        <p:spPr>
          <a:xfrm>
            <a:off x="8156476" y="5411822"/>
            <a:ext cx="29293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9" name="Straight Connector 298">
            <a:extLst>
              <a:ext uri="{FF2B5EF4-FFF2-40B4-BE49-F238E27FC236}">
                <a16:creationId xmlns:a16="http://schemas.microsoft.com/office/drawing/2014/main" id="{262FA054-8F77-B589-AB02-B52C1E3A42DF}"/>
              </a:ext>
            </a:extLst>
          </p:cNvPr>
          <p:cNvCxnSpPr>
            <a:cxnSpLocks/>
          </p:cNvCxnSpPr>
          <p:nvPr/>
        </p:nvCxnSpPr>
        <p:spPr>
          <a:xfrm>
            <a:off x="8133874" y="4066760"/>
            <a:ext cx="28864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0" name="Straight Connector 299">
            <a:extLst>
              <a:ext uri="{FF2B5EF4-FFF2-40B4-BE49-F238E27FC236}">
                <a16:creationId xmlns:a16="http://schemas.microsoft.com/office/drawing/2014/main" id="{592720FF-7559-B627-72CE-CF6E86D777C2}"/>
              </a:ext>
            </a:extLst>
          </p:cNvPr>
          <p:cNvCxnSpPr>
            <a:cxnSpLocks/>
          </p:cNvCxnSpPr>
          <p:nvPr/>
        </p:nvCxnSpPr>
        <p:spPr>
          <a:xfrm flipV="1">
            <a:off x="8147704" y="4353626"/>
            <a:ext cx="2448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1" name="Straight Connector 300">
            <a:extLst>
              <a:ext uri="{FF2B5EF4-FFF2-40B4-BE49-F238E27FC236}">
                <a16:creationId xmlns:a16="http://schemas.microsoft.com/office/drawing/2014/main" id="{7AE676A3-2654-7B4D-292E-C3CCDF626CAA}"/>
              </a:ext>
            </a:extLst>
          </p:cNvPr>
          <p:cNvCxnSpPr>
            <a:cxnSpLocks/>
          </p:cNvCxnSpPr>
          <p:nvPr/>
        </p:nvCxnSpPr>
        <p:spPr>
          <a:xfrm>
            <a:off x="7843508" y="4735294"/>
            <a:ext cx="54689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57" name="Rectangle 256">
            <a:extLst>
              <a:ext uri="{FF2B5EF4-FFF2-40B4-BE49-F238E27FC236}">
                <a16:creationId xmlns:a16="http://schemas.microsoft.com/office/drawing/2014/main" id="{DF0D3541-0FEA-EB78-A6CD-7E1EA98D9FE3}"/>
              </a:ext>
            </a:extLst>
          </p:cNvPr>
          <p:cNvSpPr/>
          <p:nvPr/>
        </p:nvSpPr>
        <p:spPr>
          <a:xfrm>
            <a:off x="8523108" y="5165073"/>
            <a:ext cx="756900" cy="1118525"/>
          </a:xfrm>
          <a:prstGeom prst="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8" name="Group 257">
            <a:extLst>
              <a:ext uri="{FF2B5EF4-FFF2-40B4-BE49-F238E27FC236}">
                <a16:creationId xmlns:a16="http://schemas.microsoft.com/office/drawing/2014/main" id="{0A282447-BFFA-DE7A-FFFB-753567B7BE63}"/>
              </a:ext>
            </a:extLst>
          </p:cNvPr>
          <p:cNvGrpSpPr/>
          <p:nvPr/>
        </p:nvGrpSpPr>
        <p:grpSpPr>
          <a:xfrm rot="16200000">
            <a:off x="8584177" y="5860798"/>
            <a:ext cx="49802" cy="497109"/>
            <a:chOff x="4248150" y="2199378"/>
            <a:chExt cx="91440" cy="903156"/>
          </a:xfrm>
        </p:grpSpPr>
        <p:cxnSp>
          <p:nvCxnSpPr>
            <p:cNvPr id="266" name="Straight Connector 265">
              <a:extLst>
                <a:ext uri="{FF2B5EF4-FFF2-40B4-BE49-F238E27FC236}">
                  <a16:creationId xmlns:a16="http://schemas.microsoft.com/office/drawing/2014/main" id="{7D22F7E4-9D9E-4329-4651-F7E3CE8B9180}"/>
                </a:ext>
              </a:extLst>
            </p:cNvPr>
            <p:cNvCxnSpPr>
              <a:cxnSpLocks/>
            </p:cNvCxnSpPr>
            <p:nvPr/>
          </p:nvCxnSpPr>
          <p:spPr>
            <a:xfrm>
              <a:off x="4293869" y="2199378"/>
              <a:ext cx="2034" cy="81579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67" name="Oval 266">
              <a:extLst>
                <a:ext uri="{FF2B5EF4-FFF2-40B4-BE49-F238E27FC236}">
                  <a16:creationId xmlns:a16="http://schemas.microsoft.com/office/drawing/2014/main" id="{B2D2745D-0161-96A9-1DF9-C337B45093B6}"/>
                </a:ext>
              </a:extLst>
            </p:cNvPr>
            <p:cNvSpPr>
              <a:spLocks noChangeAspect="1"/>
            </p:cNvSpPr>
            <p:nvPr/>
          </p:nvSpPr>
          <p:spPr>
            <a:xfrm>
              <a:off x="4248150" y="3011094"/>
              <a:ext cx="91440" cy="91440"/>
            </a:xfrm>
            <a:prstGeom prst="ellipse">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9" name="Group 258">
            <a:extLst>
              <a:ext uri="{FF2B5EF4-FFF2-40B4-BE49-F238E27FC236}">
                <a16:creationId xmlns:a16="http://schemas.microsoft.com/office/drawing/2014/main" id="{071B1B32-32DC-8ECA-5CD7-813460B6A787}"/>
              </a:ext>
            </a:extLst>
          </p:cNvPr>
          <p:cNvGrpSpPr/>
          <p:nvPr/>
        </p:nvGrpSpPr>
        <p:grpSpPr>
          <a:xfrm rot="16200000">
            <a:off x="8584181" y="5490425"/>
            <a:ext cx="49802" cy="497111"/>
            <a:chOff x="4232992" y="2199378"/>
            <a:chExt cx="91440" cy="903158"/>
          </a:xfrm>
        </p:grpSpPr>
        <p:cxnSp>
          <p:nvCxnSpPr>
            <p:cNvPr id="264" name="Straight Connector 263">
              <a:extLst>
                <a:ext uri="{FF2B5EF4-FFF2-40B4-BE49-F238E27FC236}">
                  <a16:creationId xmlns:a16="http://schemas.microsoft.com/office/drawing/2014/main" id="{CEE51A68-8B9F-BB22-03A3-4454A459EF4E}"/>
                </a:ext>
              </a:extLst>
            </p:cNvPr>
            <p:cNvCxnSpPr>
              <a:cxnSpLocks/>
            </p:cNvCxnSpPr>
            <p:nvPr/>
          </p:nvCxnSpPr>
          <p:spPr>
            <a:xfrm>
              <a:off x="4252260" y="2199378"/>
              <a:ext cx="2034" cy="81579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65" name="Oval 264">
              <a:extLst>
                <a:ext uri="{FF2B5EF4-FFF2-40B4-BE49-F238E27FC236}">
                  <a16:creationId xmlns:a16="http://schemas.microsoft.com/office/drawing/2014/main" id="{635A4DC4-6802-B73E-8522-9119FE70B474}"/>
                </a:ext>
              </a:extLst>
            </p:cNvPr>
            <p:cNvSpPr>
              <a:spLocks noChangeAspect="1"/>
            </p:cNvSpPr>
            <p:nvPr/>
          </p:nvSpPr>
          <p:spPr>
            <a:xfrm>
              <a:off x="4232992" y="3011096"/>
              <a:ext cx="91440" cy="91440"/>
            </a:xfrm>
            <a:prstGeom prst="ellipse">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60" name="Straight Connector 259">
            <a:extLst>
              <a:ext uri="{FF2B5EF4-FFF2-40B4-BE49-F238E27FC236}">
                <a16:creationId xmlns:a16="http://schemas.microsoft.com/office/drawing/2014/main" id="{0945FD15-CF08-306E-F909-E7CA22662F00}"/>
              </a:ext>
            </a:extLst>
          </p:cNvPr>
          <p:cNvCxnSpPr>
            <a:cxnSpLocks/>
            <a:stCxn id="265" idx="3"/>
          </p:cNvCxnSpPr>
          <p:nvPr/>
        </p:nvCxnSpPr>
        <p:spPr>
          <a:xfrm>
            <a:off x="8850262" y="5756587"/>
            <a:ext cx="165245" cy="196056"/>
          </a:xfrm>
          <a:prstGeom prst="line">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62" name="Straight Connector 261">
            <a:extLst>
              <a:ext uri="{FF2B5EF4-FFF2-40B4-BE49-F238E27FC236}">
                <a16:creationId xmlns:a16="http://schemas.microsoft.com/office/drawing/2014/main" id="{50D68444-51D7-7D8F-4B36-A62DFCD190C4}"/>
              </a:ext>
            </a:extLst>
          </p:cNvPr>
          <p:cNvCxnSpPr>
            <a:cxnSpLocks/>
          </p:cNvCxnSpPr>
          <p:nvPr/>
        </p:nvCxnSpPr>
        <p:spPr>
          <a:xfrm rot="16200000">
            <a:off x="9225659" y="5711937"/>
            <a:ext cx="1108" cy="44902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8" name="Straight Arrow Connector 277">
            <a:extLst>
              <a:ext uri="{FF2B5EF4-FFF2-40B4-BE49-F238E27FC236}">
                <a16:creationId xmlns:a16="http://schemas.microsoft.com/office/drawing/2014/main" id="{5ACDBF0D-F2A4-1EC4-170E-7B7F378955CB}"/>
              </a:ext>
            </a:extLst>
          </p:cNvPr>
          <p:cNvCxnSpPr>
            <a:cxnSpLocks/>
          </p:cNvCxnSpPr>
          <p:nvPr/>
        </p:nvCxnSpPr>
        <p:spPr>
          <a:xfrm>
            <a:off x="9357756" y="5943258"/>
            <a:ext cx="1725503" cy="0"/>
          </a:xfrm>
          <a:prstGeom prst="straightConnector1">
            <a:avLst/>
          </a:prstGeom>
          <a:ln w="19050">
            <a:solidFill>
              <a:schemeClr val="tx1"/>
            </a:solidFill>
            <a:tailEnd type="oval"/>
          </a:ln>
        </p:spPr>
        <p:style>
          <a:lnRef idx="1">
            <a:schemeClr val="dk1"/>
          </a:lnRef>
          <a:fillRef idx="0">
            <a:schemeClr val="dk1"/>
          </a:fillRef>
          <a:effectRef idx="0">
            <a:schemeClr val="dk1"/>
          </a:effectRef>
          <a:fontRef idx="minor">
            <a:schemeClr val="tx1"/>
          </a:fontRef>
        </p:style>
      </p:cxnSp>
      <p:sp>
        <p:nvSpPr>
          <p:cNvPr id="280" name="TextBox 279">
            <a:extLst>
              <a:ext uri="{FF2B5EF4-FFF2-40B4-BE49-F238E27FC236}">
                <a16:creationId xmlns:a16="http://schemas.microsoft.com/office/drawing/2014/main" id="{4C94464E-5E3D-D47A-3C9B-109ED4EEA524}"/>
              </a:ext>
            </a:extLst>
          </p:cNvPr>
          <p:cNvSpPr txBox="1"/>
          <p:nvPr/>
        </p:nvSpPr>
        <p:spPr>
          <a:xfrm>
            <a:off x="9468862" y="6115594"/>
            <a:ext cx="1819653" cy="369332"/>
          </a:xfrm>
          <a:prstGeom prst="rect">
            <a:avLst/>
          </a:prstGeom>
          <a:noFill/>
          <a:ln w="19050">
            <a:noFill/>
          </a:ln>
        </p:spPr>
        <p:txBody>
          <a:bodyPr wrap="square">
            <a:spAutoFit/>
          </a:bodyPr>
          <a:lstStyle/>
          <a:p>
            <a:pPr algn="ctr"/>
            <a:r>
              <a:rPr lang="en-US" dirty="0"/>
              <a:t>OKN-MMIC-STEP</a:t>
            </a:r>
          </a:p>
        </p:txBody>
      </p:sp>
      <p:cxnSp>
        <p:nvCxnSpPr>
          <p:cNvPr id="296" name="Straight Connector 295">
            <a:extLst>
              <a:ext uri="{FF2B5EF4-FFF2-40B4-BE49-F238E27FC236}">
                <a16:creationId xmlns:a16="http://schemas.microsoft.com/office/drawing/2014/main" id="{75FBFC39-B04C-3B62-D84A-AE83B019B3AD}"/>
              </a:ext>
            </a:extLst>
          </p:cNvPr>
          <p:cNvCxnSpPr>
            <a:cxnSpLocks/>
          </p:cNvCxnSpPr>
          <p:nvPr/>
        </p:nvCxnSpPr>
        <p:spPr>
          <a:xfrm>
            <a:off x="8372210" y="5413949"/>
            <a:ext cx="65270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8" name="Straight Connector 307">
            <a:extLst>
              <a:ext uri="{FF2B5EF4-FFF2-40B4-BE49-F238E27FC236}">
                <a16:creationId xmlns:a16="http://schemas.microsoft.com/office/drawing/2014/main" id="{FF9AE8E8-18F4-535B-6CC1-50564D9BABF1}"/>
              </a:ext>
            </a:extLst>
          </p:cNvPr>
          <p:cNvCxnSpPr>
            <a:cxnSpLocks/>
          </p:cNvCxnSpPr>
          <p:nvPr/>
        </p:nvCxnSpPr>
        <p:spPr>
          <a:xfrm flipH="1" flipV="1">
            <a:off x="9015378" y="5416040"/>
            <a:ext cx="4763" cy="718214"/>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23" name="TextBox 322">
            <a:extLst>
              <a:ext uri="{FF2B5EF4-FFF2-40B4-BE49-F238E27FC236}">
                <a16:creationId xmlns:a16="http://schemas.microsoft.com/office/drawing/2014/main" id="{0A466699-C3F7-F88B-FAC9-E60B12028E91}"/>
              </a:ext>
            </a:extLst>
          </p:cNvPr>
          <p:cNvSpPr txBox="1"/>
          <p:nvPr/>
        </p:nvSpPr>
        <p:spPr>
          <a:xfrm>
            <a:off x="8479969" y="5094807"/>
            <a:ext cx="266420" cy="307777"/>
          </a:xfrm>
          <a:prstGeom prst="rect">
            <a:avLst/>
          </a:prstGeom>
          <a:noFill/>
        </p:spPr>
        <p:txBody>
          <a:bodyPr wrap="none" rtlCol="0">
            <a:spAutoFit/>
          </a:bodyPr>
          <a:lstStyle/>
          <a:p>
            <a:r>
              <a:rPr lang="en-US" sz="1400"/>
              <a:t>S</a:t>
            </a:r>
            <a:endParaRPr lang="en-US" sz="1400" baseline="-25000"/>
          </a:p>
        </p:txBody>
      </p:sp>
      <p:sp>
        <p:nvSpPr>
          <p:cNvPr id="324" name="TextBox 323">
            <a:extLst>
              <a:ext uri="{FF2B5EF4-FFF2-40B4-BE49-F238E27FC236}">
                <a16:creationId xmlns:a16="http://schemas.microsoft.com/office/drawing/2014/main" id="{29963F0D-A63A-5B61-AA7C-132C0D0741C1}"/>
              </a:ext>
            </a:extLst>
          </p:cNvPr>
          <p:cNvSpPr txBox="1"/>
          <p:nvPr/>
        </p:nvSpPr>
        <p:spPr>
          <a:xfrm>
            <a:off x="8486943" y="5468605"/>
            <a:ext cx="272832" cy="307777"/>
          </a:xfrm>
          <a:prstGeom prst="rect">
            <a:avLst/>
          </a:prstGeom>
          <a:noFill/>
        </p:spPr>
        <p:txBody>
          <a:bodyPr wrap="none" rtlCol="0">
            <a:spAutoFit/>
          </a:bodyPr>
          <a:lstStyle/>
          <a:p>
            <a:r>
              <a:rPr lang="en-US" sz="1400"/>
              <a:t>T</a:t>
            </a:r>
            <a:endParaRPr lang="en-US" sz="1400" baseline="-25000"/>
          </a:p>
        </p:txBody>
      </p:sp>
      <p:sp>
        <p:nvSpPr>
          <p:cNvPr id="325" name="TextBox 324">
            <a:extLst>
              <a:ext uri="{FF2B5EF4-FFF2-40B4-BE49-F238E27FC236}">
                <a16:creationId xmlns:a16="http://schemas.microsoft.com/office/drawing/2014/main" id="{2452AAF7-B37B-F3CA-A373-EF582DFB4672}"/>
              </a:ext>
            </a:extLst>
          </p:cNvPr>
          <p:cNvSpPr txBox="1"/>
          <p:nvPr/>
        </p:nvSpPr>
        <p:spPr>
          <a:xfrm>
            <a:off x="8477659" y="5846962"/>
            <a:ext cx="266420" cy="307777"/>
          </a:xfrm>
          <a:prstGeom prst="rect">
            <a:avLst/>
          </a:prstGeom>
          <a:noFill/>
        </p:spPr>
        <p:txBody>
          <a:bodyPr wrap="none" rtlCol="0">
            <a:spAutoFit/>
          </a:bodyPr>
          <a:lstStyle/>
          <a:p>
            <a:r>
              <a:rPr lang="en-US" sz="1400"/>
              <a:t>F</a:t>
            </a:r>
            <a:endParaRPr lang="en-US" sz="1400" baseline="-25000"/>
          </a:p>
        </p:txBody>
      </p:sp>
      <p:cxnSp>
        <p:nvCxnSpPr>
          <p:cNvPr id="329" name="Straight Connector 328">
            <a:extLst>
              <a:ext uri="{FF2B5EF4-FFF2-40B4-BE49-F238E27FC236}">
                <a16:creationId xmlns:a16="http://schemas.microsoft.com/office/drawing/2014/main" id="{C9624976-B83A-B4E9-D2C0-969752BCB2F8}"/>
              </a:ext>
            </a:extLst>
          </p:cNvPr>
          <p:cNvCxnSpPr>
            <a:cxnSpLocks/>
          </p:cNvCxnSpPr>
          <p:nvPr/>
        </p:nvCxnSpPr>
        <p:spPr>
          <a:xfrm>
            <a:off x="8146660" y="5741752"/>
            <a:ext cx="27586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5" name="Straight Arrow Connector 334">
            <a:extLst>
              <a:ext uri="{FF2B5EF4-FFF2-40B4-BE49-F238E27FC236}">
                <a16:creationId xmlns:a16="http://schemas.microsoft.com/office/drawing/2014/main" id="{0A05DBE2-68CC-1A77-0F69-7A116FB4F396}"/>
              </a:ext>
            </a:extLst>
          </p:cNvPr>
          <p:cNvCxnSpPr>
            <a:cxnSpLocks/>
          </p:cNvCxnSpPr>
          <p:nvPr/>
        </p:nvCxnSpPr>
        <p:spPr>
          <a:xfrm>
            <a:off x="2062771" y="1790714"/>
            <a:ext cx="0" cy="50498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9" name="Oval 338">
            <a:extLst>
              <a:ext uri="{FF2B5EF4-FFF2-40B4-BE49-F238E27FC236}">
                <a16:creationId xmlns:a16="http://schemas.microsoft.com/office/drawing/2014/main" id="{1892849D-3491-C663-7326-10FFD4669386}"/>
              </a:ext>
            </a:extLst>
          </p:cNvPr>
          <p:cNvSpPr>
            <a:spLocks noChangeAspect="1"/>
          </p:cNvSpPr>
          <p:nvPr/>
        </p:nvSpPr>
        <p:spPr>
          <a:xfrm>
            <a:off x="2045236" y="4641533"/>
            <a:ext cx="73217" cy="75690"/>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54" name="Group 353">
            <a:extLst>
              <a:ext uri="{FF2B5EF4-FFF2-40B4-BE49-F238E27FC236}">
                <a16:creationId xmlns:a16="http://schemas.microsoft.com/office/drawing/2014/main" id="{6AB9DEF0-2FA2-CD18-4932-4EC2CCBDF989}"/>
              </a:ext>
            </a:extLst>
          </p:cNvPr>
          <p:cNvGrpSpPr/>
          <p:nvPr/>
        </p:nvGrpSpPr>
        <p:grpSpPr>
          <a:xfrm>
            <a:off x="7982662" y="1652008"/>
            <a:ext cx="288000" cy="817657"/>
            <a:chOff x="2565161" y="2448732"/>
            <a:chExt cx="288000" cy="817657"/>
          </a:xfrm>
        </p:grpSpPr>
        <p:cxnSp>
          <p:nvCxnSpPr>
            <p:cNvPr id="355" name="Straight Connector 354">
              <a:extLst>
                <a:ext uri="{FF2B5EF4-FFF2-40B4-BE49-F238E27FC236}">
                  <a16:creationId xmlns:a16="http://schemas.microsoft.com/office/drawing/2014/main" id="{EB78A832-D26F-0C88-2976-83FA20D51BF1}"/>
                </a:ext>
              </a:extLst>
            </p:cNvPr>
            <p:cNvCxnSpPr>
              <a:cxnSpLocks/>
            </p:cNvCxnSpPr>
            <p:nvPr/>
          </p:nvCxnSpPr>
          <p:spPr>
            <a:xfrm>
              <a:off x="2704348" y="2448732"/>
              <a:ext cx="0" cy="25199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56" name="Arc 355">
              <a:extLst>
                <a:ext uri="{FF2B5EF4-FFF2-40B4-BE49-F238E27FC236}">
                  <a16:creationId xmlns:a16="http://schemas.microsoft.com/office/drawing/2014/main" id="{3B9204DC-5369-B591-C417-B59A445E5CA0}"/>
                </a:ext>
              </a:extLst>
            </p:cNvPr>
            <p:cNvSpPr>
              <a:spLocks noChangeAspect="1"/>
            </p:cNvSpPr>
            <p:nvPr/>
          </p:nvSpPr>
          <p:spPr>
            <a:xfrm rot="16200000">
              <a:off x="2565161" y="2696473"/>
              <a:ext cx="288000" cy="288000"/>
            </a:xfrm>
            <a:prstGeom prst="arc">
              <a:avLst>
                <a:gd name="adj1" fmla="val 10534288"/>
                <a:gd name="adj2" fmla="val 0"/>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357" name="Straight Connector 356">
              <a:extLst>
                <a:ext uri="{FF2B5EF4-FFF2-40B4-BE49-F238E27FC236}">
                  <a16:creationId xmlns:a16="http://schemas.microsoft.com/office/drawing/2014/main" id="{711CA896-C5BC-F76C-34B7-9E70066B1910}"/>
                </a:ext>
              </a:extLst>
            </p:cNvPr>
            <p:cNvCxnSpPr>
              <a:cxnSpLocks/>
            </p:cNvCxnSpPr>
            <p:nvPr/>
          </p:nvCxnSpPr>
          <p:spPr>
            <a:xfrm>
              <a:off x="2715537" y="2980487"/>
              <a:ext cx="0" cy="2859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71" name="Straight Connector 370">
            <a:extLst>
              <a:ext uri="{FF2B5EF4-FFF2-40B4-BE49-F238E27FC236}">
                <a16:creationId xmlns:a16="http://schemas.microsoft.com/office/drawing/2014/main" id="{B3D52DB7-FA6C-538C-8B9F-86F0B0672AF5}"/>
              </a:ext>
            </a:extLst>
          </p:cNvPr>
          <p:cNvCxnSpPr>
            <a:cxnSpLocks/>
          </p:cNvCxnSpPr>
          <p:nvPr/>
        </p:nvCxnSpPr>
        <p:spPr>
          <a:xfrm>
            <a:off x="8134346" y="2419554"/>
            <a:ext cx="0" cy="56511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6" name="Straight Connector 385">
            <a:extLst>
              <a:ext uri="{FF2B5EF4-FFF2-40B4-BE49-F238E27FC236}">
                <a16:creationId xmlns:a16="http://schemas.microsoft.com/office/drawing/2014/main" id="{131756D4-D3A3-F64C-6833-F31FC2A4BD8C}"/>
              </a:ext>
            </a:extLst>
          </p:cNvPr>
          <p:cNvCxnSpPr>
            <a:cxnSpLocks/>
          </p:cNvCxnSpPr>
          <p:nvPr/>
        </p:nvCxnSpPr>
        <p:spPr>
          <a:xfrm>
            <a:off x="8127361" y="826280"/>
            <a:ext cx="0" cy="89793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9" name="Straight Connector 388">
            <a:extLst>
              <a:ext uri="{FF2B5EF4-FFF2-40B4-BE49-F238E27FC236}">
                <a16:creationId xmlns:a16="http://schemas.microsoft.com/office/drawing/2014/main" id="{C86DB6EB-E22A-ABDC-D7CA-955FF39B8BA7}"/>
              </a:ext>
            </a:extLst>
          </p:cNvPr>
          <p:cNvCxnSpPr>
            <a:cxnSpLocks/>
          </p:cNvCxnSpPr>
          <p:nvPr/>
        </p:nvCxnSpPr>
        <p:spPr>
          <a:xfrm flipH="1">
            <a:off x="8146660" y="3735216"/>
            <a:ext cx="0" cy="65042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1" name="Straight Connector 390">
            <a:extLst>
              <a:ext uri="{FF2B5EF4-FFF2-40B4-BE49-F238E27FC236}">
                <a16:creationId xmlns:a16="http://schemas.microsoft.com/office/drawing/2014/main" id="{B284A349-E970-A9F2-339F-A00BA0D20F90}"/>
              </a:ext>
            </a:extLst>
          </p:cNvPr>
          <p:cNvCxnSpPr>
            <a:cxnSpLocks/>
          </p:cNvCxnSpPr>
          <p:nvPr/>
        </p:nvCxnSpPr>
        <p:spPr>
          <a:xfrm>
            <a:off x="8154150" y="5125693"/>
            <a:ext cx="0" cy="6228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8" name="Straight Connector 397">
            <a:extLst>
              <a:ext uri="{FF2B5EF4-FFF2-40B4-BE49-F238E27FC236}">
                <a16:creationId xmlns:a16="http://schemas.microsoft.com/office/drawing/2014/main" id="{6E6094FF-A4CA-D39E-7360-509EAD01EDA5}"/>
              </a:ext>
            </a:extLst>
          </p:cNvPr>
          <p:cNvCxnSpPr>
            <a:cxnSpLocks/>
          </p:cNvCxnSpPr>
          <p:nvPr/>
        </p:nvCxnSpPr>
        <p:spPr>
          <a:xfrm>
            <a:off x="7839970" y="3725333"/>
            <a:ext cx="0" cy="101194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9" name="Straight Connector 398">
            <a:extLst>
              <a:ext uri="{FF2B5EF4-FFF2-40B4-BE49-F238E27FC236}">
                <a16:creationId xmlns:a16="http://schemas.microsoft.com/office/drawing/2014/main" id="{DC687ED2-3F45-F729-1C0A-22E857E78F74}"/>
              </a:ext>
            </a:extLst>
          </p:cNvPr>
          <p:cNvCxnSpPr>
            <a:cxnSpLocks/>
          </p:cNvCxnSpPr>
          <p:nvPr/>
        </p:nvCxnSpPr>
        <p:spPr>
          <a:xfrm flipH="1">
            <a:off x="7828771" y="2026048"/>
            <a:ext cx="0" cy="99355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06" name="Group 405">
            <a:extLst>
              <a:ext uri="{FF2B5EF4-FFF2-40B4-BE49-F238E27FC236}">
                <a16:creationId xmlns:a16="http://schemas.microsoft.com/office/drawing/2014/main" id="{35A891ED-72E5-66F3-7BFE-6740C6ABD52E}"/>
              </a:ext>
            </a:extLst>
          </p:cNvPr>
          <p:cNvGrpSpPr/>
          <p:nvPr/>
        </p:nvGrpSpPr>
        <p:grpSpPr>
          <a:xfrm>
            <a:off x="8363238" y="3728839"/>
            <a:ext cx="2711188" cy="1188791"/>
            <a:chOff x="8422515" y="5094807"/>
            <a:chExt cx="2711188" cy="1188791"/>
          </a:xfrm>
        </p:grpSpPr>
        <p:sp>
          <p:nvSpPr>
            <p:cNvPr id="407" name="Rectangle 406">
              <a:extLst>
                <a:ext uri="{FF2B5EF4-FFF2-40B4-BE49-F238E27FC236}">
                  <a16:creationId xmlns:a16="http://schemas.microsoft.com/office/drawing/2014/main" id="{5128A286-0A8D-6786-B60E-A3686D2E9A74}"/>
                </a:ext>
              </a:extLst>
            </p:cNvPr>
            <p:cNvSpPr/>
            <p:nvPr/>
          </p:nvSpPr>
          <p:spPr>
            <a:xfrm>
              <a:off x="8585100" y="5165073"/>
              <a:ext cx="756900" cy="1118525"/>
            </a:xfrm>
            <a:prstGeom prst="rect">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8" name="Group 407">
              <a:extLst>
                <a:ext uri="{FF2B5EF4-FFF2-40B4-BE49-F238E27FC236}">
                  <a16:creationId xmlns:a16="http://schemas.microsoft.com/office/drawing/2014/main" id="{BA2E04E8-E850-BCBA-4B64-B17FB2DDE9A3}"/>
                </a:ext>
              </a:extLst>
            </p:cNvPr>
            <p:cNvGrpSpPr/>
            <p:nvPr/>
          </p:nvGrpSpPr>
          <p:grpSpPr>
            <a:xfrm rot="16200000">
              <a:off x="8646167" y="5855722"/>
              <a:ext cx="49802" cy="497106"/>
              <a:chOff x="4257476" y="2199382"/>
              <a:chExt cx="91440" cy="903153"/>
            </a:xfrm>
          </p:grpSpPr>
          <p:cxnSp>
            <p:nvCxnSpPr>
              <p:cNvPr id="422" name="Straight Connector 421">
                <a:extLst>
                  <a:ext uri="{FF2B5EF4-FFF2-40B4-BE49-F238E27FC236}">
                    <a16:creationId xmlns:a16="http://schemas.microsoft.com/office/drawing/2014/main" id="{1EA0FA9F-FA56-B577-5486-51A61DE5C49B}"/>
                  </a:ext>
                </a:extLst>
              </p:cNvPr>
              <p:cNvCxnSpPr>
                <a:cxnSpLocks/>
              </p:cNvCxnSpPr>
              <p:nvPr/>
            </p:nvCxnSpPr>
            <p:spPr>
              <a:xfrm>
                <a:off x="4306693" y="2199382"/>
                <a:ext cx="2034" cy="8157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23" name="Oval 422">
                <a:extLst>
                  <a:ext uri="{FF2B5EF4-FFF2-40B4-BE49-F238E27FC236}">
                    <a16:creationId xmlns:a16="http://schemas.microsoft.com/office/drawing/2014/main" id="{20BA5F03-C47B-8434-1C15-C9BAB3B2FC3B}"/>
                  </a:ext>
                </a:extLst>
              </p:cNvPr>
              <p:cNvSpPr>
                <a:spLocks noChangeAspect="1"/>
              </p:cNvSpPr>
              <p:nvPr/>
            </p:nvSpPr>
            <p:spPr>
              <a:xfrm>
                <a:off x="4257476" y="3011095"/>
                <a:ext cx="91440" cy="91440"/>
              </a:xfrm>
              <a:prstGeom prst="ellipse">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09" name="Group 408">
              <a:extLst>
                <a:ext uri="{FF2B5EF4-FFF2-40B4-BE49-F238E27FC236}">
                  <a16:creationId xmlns:a16="http://schemas.microsoft.com/office/drawing/2014/main" id="{0FB06C66-50F1-1D1B-F9AF-98EC9BCE25B3}"/>
                </a:ext>
              </a:extLst>
            </p:cNvPr>
            <p:cNvGrpSpPr/>
            <p:nvPr/>
          </p:nvGrpSpPr>
          <p:grpSpPr>
            <a:xfrm rot="16200000">
              <a:off x="8646169" y="5482169"/>
              <a:ext cx="49802" cy="497109"/>
              <a:chOff x="4248150" y="2199378"/>
              <a:chExt cx="91440" cy="903156"/>
            </a:xfrm>
          </p:grpSpPr>
          <p:cxnSp>
            <p:nvCxnSpPr>
              <p:cNvPr id="420" name="Straight Connector 419">
                <a:extLst>
                  <a:ext uri="{FF2B5EF4-FFF2-40B4-BE49-F238E27FC236}">
                    <a16:creationId xmlns:a16="http://schemas.microsoft.com/office/drawing/2014/main" id="{639B6559-EDA1-EB86-38A8-7DCB298BAF45}"/>
                  </a:ext>
                </a:extLst>
              </p:cNvPr>
              <p:cNvCxnSpPr>
                <a:cxnSpLocks/>
              </p:cNvCxnSpPr>
              <p:nvPr/>
            </p:nvCxnSpPr>
            <p:spPr>
              <a:xfrm>
                <a:off x="4293869" y="2199378"/>
                <a:ext cx="2034" cy="81579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21" name="Oval 420">
                <a:extLst>
                  <a:ext uri="{FF2B5EF4-FFF2-40B4-BE49-F238E27FC236}">
                    <a16:creationId xmlns:a16="http://schemas.microsoft.com/office/drawing/2014/main" id="{60D05E2E-EC6B-792D-346D-AAE91F563953}"/>
                  </a:ext>
                </a:extLst>
              </p:cNvPr>
              <p:cNvSpPr>
                <a:spLocks noChangeAspect="1"/>
              </p:cNvSpPr>
              <p:nvPr/>
            </p:nvSpPr>
            <p:spPr>
              <a:xfrm>
                <a:off x="4248150" y="3011094"/>
                <a:ext cx="91440" cy="91440"/>
              </a:xfrm>
              <a:prstGeom prst="ellipse">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410" name="Straight Connector 409">
              <a:extLst>
                <a:ext uri="{FF2B5EF4-FFF2-40B4-BE49-F238E27FC236}">
                  <a16:creationId xmlns:a16="http://schemas.microsoft.com/office/drawing/2014/main" id="{86ECD3F3-EB05-7B9B-3379-A2359676CAFC}"/>
                </a:ext>
              </a:extLst>
            </p:cNvPr>
            <p:cNvCxnSpPr>
              <a:cxnSpLocks/>
            </p:cNvCxnSpPr>
            <p:nvPr/>
          </p:nvCxnSpPr>
          <p:spPr>
            <a:xfrm>
              <a:off x="8925299" y="5719520"/>
              <a:ext cx="152200" cy="224868"/>
            </a:xfrm>
            <a:prstGeom prst="line">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11" name="Straight Connector 410">
              <a:extLst>
                <a:ext uri="{FF2B5EF4-FFF2-40B4-BE49-F238E27FC236}">
                  <a16:creationId xmlns:a16="http://schemas.microsoft.com/office/drawing/2014/main" id="{07133856-EB10-0BE5-2CDF-8D0ED69E43C8}"/>
                </a:ext>
              </a:extLst>
            </p:cNvPr>
            <p:cNvCxnSpPr>
              <a:cxnSpLocks/>
            </p:cNvCxnSpPr>
            <p:nvPr/>
          </p:nvCxnSpPr>
          <p:spPr>
            <a:xfrm rot="16200000">
              <a:off x="9287651" y="5711937"/>
              <a:ext cx="1108" cy="44902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3" name="Straight Arrow Connector 412">
              <a:extLst>
                <a:ext uri="{FF2B5EF4-FFF2-40B4-BE49-F238E27FC236}">
                  <a16:creationId xmlns:a16="http://schemas.microsoft.com/office/drawing/2014/main" id="{B8CE141E-7B1D-A871-4466-F4C541D52519}"/>
                </a:ext>
              </a:extLst>
            </p:cNvPr>
            <p:cNvCxnSpPr>
              <a:cxnSpLocks/>
            </p:cNvCxnSpPr>
            <p:nvPr/>
          </p:nvCxnSpPr>
          <p:spPr>
            <a:xfrm>
              <a:off x="9495361" y="5936463"/>
              <a:ext cx="1638342" cy="0"/>
            </a:xfrm>
            <a:prstGeom prst="straightConnector1">
              <a:avLst/>
            </a:prstGeom>
            <a:ln w="19050">
              <a:solidFill>
                <a:schemeClr val="tx1"/>
              </a:solidFill>
              <a:tailEnd type="oval"/>
            </a:ln>
          </p:spPr>
          <p:style>
            <a:lnRef idx="1">
              <a:schemeClr val="dk1"/>
            </a:lnRef>
            <a:fillRef idx="0">
              <a:schemeClr val="dk1"/>
            </a:fillRef>
            <a:effectRef idx="0">
              <a:schemeClr val="dk1"/>
            </a:effectRef>
            <a:fontRef idx="minor">
              <a:schemeClr val="tx1"/>
            </a:fontRef>
          </p:style>
        </p:cxnSp>
        <p:cxnSp>
          <p:nvCxnSpPr>
            <p:cNvPr id="415" name="Straight Connector 414">
              <a:extLst>
                <a:ext uri="{FF2B5EF4-FFF2-40B4-BE49-F238E27FC236}">
                  <a16:creationId xmlns:a16="http://schemas.microsoft.com/office/drawing/2014/main" id="{3AC56FFD-55A6-1A44-37D6-15B9B6BAB2B2}"/>
                </a:ext>
              </a:extLst>
            </p:cNvPr>
            <p:cNvCxnSpPr>
              <a:cxnSpLocks/>
            </p:cNvCxnSpPr>
            <p:nvPr/>
          </p:nvCxnSpPr>
          <p:spPr>
            <a:xfrm>
              <a:off x="8440552" y="5422275"/>
              <a:ext cx="65270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6" name="Straight Connector 415">
              <a:extLst>
                <a:ext uri="{FF2B5EF4-FFF2-40B4-BE49-F238E27FC236}">
                  <a16:creationId xmlns:a16="http://schemas.microsoft.com/office/drawing/2014/main" id="{2291FD9A-1307-7FC5-7EDA-DD5CC93A96BB}"/>
                </a:ext>
              </a:extLst>
            </p:cNvPr>
            <p:cNvCxnSpPr>
              <a:cxnSpLocks/>
            </p:cNvCxnSpPr>
            <p:nvPr/>
          </p:nvCxnSpPr>
          <p:spPr>
            <a:xfrm flipH="1" flipV="1">
              <a:off x="9077370" y="5422390"/>
              <a:ext cx="4763" cy="718214"/>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417" name="TextBox 416">
              <a:extLst>
                <a:ext uri="{FF2B5EF4-FFF2-40B4-BE49-F238E27FC236}">
                  <a16:creationId xmlns:a16="http://schemas.microsoft.com/office/drawing/2014/main" id="{BCE35A80-3585-0CB5-3863-BF5429ADC737}"/>
                </a:ext>
              </a:extLst>
            </p:cNvPr>
            <p:cNvSpPr txBox="1"/>
            <p:nvPr/>
          </p:nvSpPr>
          <p:spPr>
            <a:xfrm>
              <a:off x="8541961" y="5094807"/>
              <a:ext cx="266420" cy="307777"/>
            </a:xfrm>
            <a:prstGeom prst="rect">
              <a:avLst/>
            </a:prstGeom>
            <a:noFill/>
          </p:spPr>
          <p:txBody>
            <a:bodyPr wrap="none" rtlCol="0">
              <a:spAutoFit/>
            </a:bodyPr>
            <a:lstStyle/>
            <a:p>
              <a:r>
                <a:rPr lang="en-US" sz="1400"/>
                <a:t>S</a:t>
              </a:r>
              <a:endParaRPr lang="en-US" sz="1400" baseline="-25000"/>
            </a:p>
          </p:txBody>
        </p:sp>
        <p:sp>
          <p:nvSpPr>
            <p:cNvPr id="418" name="TextBox 417">
              <a:extLst>
                <a:ext uri="{FF2B5EF4-FFF2-40B4-BE49-F238E27FC236}">
                  <a16:creationId xmlns:a16="http://schemas.microsoft.com/office/drawing/2014/main" id="{70FD3E07-B909-B572-5F06-0BAF7A711650}"/>
                </a:ext>
              </a:extLst>
            </p:cNvPr>
            <p:cNvSpPr txBox="1"/>
            <p:nvPr/>
          </p:nvSpPr>
          <p:spPr>
            <a:xfrm>
              <a:off x="8534423" y="5455345"/>
              <a:ext cx="272832" cy="307777"/>
            </a:xfrm>
            <a:prstGeom prst="rect">
              <a:avLst/>
            </a:prstGeom>
            <a:noFill/>
          </p:spPr>
          <p:txBody>
            <a:bodyPr wrap="none" rtlCol="0">
              <a:spAutoFit/>
            </a:bodyPr>
            <a:lstStyle/>
            <a:p>
              <a:r>
                <a:rPr lang="en-US" sz="1400"/>
                <a:t>T</a:t>
              </a:r>
              <a:endParaRPr lang="en-US" sz="1400" baseline="-25000"/>
            </a:p>
          </p:txBody>
        </p:sp>
        <p:sp>
          <p:nvSpPr>
            <p:cNvPr id="419" name="TextBox 418">
              <a:extLst>
                <a:ext uri="{FF2B5EF4-FFF2-40B4-BE49-F238E27FC236}">
                  <a16:creationId xmlns:a16="http://schemas.microsoft.com/office/drawing/2014/main" id="{61E96F0F-219B-3EE1-8A83-BD2274639E20}"/>
                </a:ext>
              </a:extLst>
            </p:cNvPr>
            <p:cNvSpPr txBox="1"/>
            <p:nvPr/>
          </p:nvSpPr>
          <p:spPr>
            <a:xfrm>
              <a:off x="8546220" y="5848487"/>
              <a:ext cx="266420" cy="307777"/>
            </a:xfrm>
            <a:prstGeom prst="rect">
              <a:avLst/>
            </a:prstGeom>
            <a:noFill/>
          </p:spPr>
          <p:txBody>
            <a:bodyPr wrap="none" rtlCol="0">
              <a:spAutoFit/>
            </a:bodyPr>
            <a:lstStyle/>
            <a:p>
              <a:r>
                <a:rPr lang="en-US" sz="1400"/>
                <a:t>F</a:t>
              </a:r>
              <a:endParaRPr lang="en-US" sz="1400" baseline="-25000"/>
            </a:p>
          </p:txBody>
        </p:sp>
      </p:grpSp>
      <p:sp>
        <p:nvSpPr>
          <p:cNvPr id="432" name="TextBox 431">
            <a:extLst>
              <a:ext uri="{FF2B5EF4-FFF2-40B4-BE49-F238E27FC236}">
                <a16:creationId xmlns:a16="http://schemas.microsoft.com/office/drawing/2014/main" id="{DF6A5D49-EBAF-BF6C-FC7B-2055639BE1A9}"/>
              </a:ext>
            </a:extLst>
          </p:cNvPr>
          <p:cNvSpPr txBox="1"/>
          <p:nvPr/>
        </p:nvSpPr>
        <p:spPr>
          <a:xfrm>
            <a:off x="1369229" y="1344978"/>
            <a:ext cx="1213794" cy="369332"/>
          </a:xfrm>
          <a:prstGeom prst="rect">
            <a:avLst/>
          </a:prstGeom>
          <a:noFill/>
        </p:spPr>
        <p:txBody>
          <a:bodyPr wrap="none" rtlCol="0">
            <a:spAutoFit/>
          </a:bodyPr>
          <a:lstStyle/>
          <a:p>
            <a:r>
              <a:rPr lang="en-US"/>
              <a:t>Pupil Neon</a:t>
            </a:r>
          </a:p>
        </p:txBody>
      </p:sp>
      <p:pic>
        <p:nvPicPr>
          <p:cNvPr id="434" name="Picture 433">
            <a:extLst>
              <a:ext uri="{FF2B5EF4-FFF2-40B4-BE49-F238E27FC236}">
                <a16:creationId xmlns:a16="http://schemas.microsoft.com/office/drawing/2014/main" id="{A55BFAAF-EB63-76C6-166A-E410540657D9}"/>
              </a:ext>
            </a:extLst>
          </p:cNvPr>
          <p:cNvPicPr>
            <a:picLocks noChangeAspect="1"/>
          </p:cNvPicPr>
          <p:nvPr/>
        </p:nvPicPr>
        <p:blipFill>
          <a:blip r:embed="rId4"/>
          <a:stretch>
            <a:fillRect/>
          </a:stretch>
        </p:blipFill>
        <p:spPr>
          <a:xfrm>
            <a:off x="642291" y="-89216"/>
            <a:ext cx="2323409" cy="1851964"/>
          </a:xfrm>
          <a:prstGeom prst="rect">
            <a:avLst/>
          </a:prstGeom>
        </p:spPr>
      </p:pic>
      <p:sp>
        <p:nvSpPr>
          <p:cNvPr id="436" name="TextBox 435">
            <a:extLst>
              <a:ext uri="{FF2B5EF4-FFF2-40B4-BE49-F238E27FC236}">
                <a16:creationId xmlns:a16="http://schemas.microsoft.com/office/drawing/2014/main" id="{1F2F3F49-A708-8E47-AEDB-C5DF4DCBA415}"/>
              </a:ext>
            </a:extLst>
          </p:cNvPr>
          <p:cNvSpPr txBox="1"/>
          <p:nvPr/>
        </p:nvSpPr>
        <p:spPr>
          <a:xfrm>
            <a:off x="6926626" y="642623"/>
            <a:ext cx="303288" cy="369332"/>
          </a:xfrm>
          <a:prstGeom prst="rect">
            <a:avLst/>
          </a:prstGeom>
          <a:noFill/>
        </p:spPr>
        <p:txBody>
          <a:bodyPr wrap="none" rtlCol="0">
            <a:spAutoFit/>
          </a:bodyPr>
          <a:lstStyle/>
          <a:p>
            <a:r>
              <a:rPr lang="en-US" i="1"/>
              <a:t>p</a:t>
            </a:r>
            <a:endParaRPr lang="en-US" i="1" baseline="-25000"/>
          </a:p>
        </p:txBody>
      </p:sp>
      <p:sp>
        <p:nvSpPr>
          <p:cNvPr id="437" name="TextBox 436">
            <a:extLst>
              <a:ext uri="{FF2B5EF4-FFF2-40B4-BE49-F238E27FC236}">
                <a16:creationId xmlns:a16="http://schemas.microsoft.com/office/drawing/2014/main" id="{54F24BE6-BB70-AB6A-953A-76FD8170F7FE}"/>
              </a:ext>
            </a:extLst>
          </p:cNvPr>
          <p:cNvSpPr txBox="1"/>
          <p:nvPr/>
        </p:nvSpPr>
        <p:spPr>
          <a:xfrm>
            <a:off x="6896604" y="1841382"/>
            <a:ext cx="354584" cy="369332"/>
          </a:xfrm>
          <a:prstGeom prst="rect">
            <a:avLst/>
          </a:prstGeom>
          <a:noFill/>
        </p:spPr>
        <p:txBody>
          <a:bodyPr wrap="none" rtlCol="0">
            <a:spAutoFit/>
          </a:bodyPr>
          <a:lstStyle/>
          <a:p>
            <a:r>
              <a:rPr lang="en-US" i="1"/>
              <a:t>p'</a:t>
            </a:r>
            <a:endParaRPr lang="en-US" i="1" baseline="-25000"/>
          </a:p>
        </p:txBody>
      </p:sp>
      <p:grpSp>
        <p:nvGrpSpPr>
          <p:cNvPr id="10" name="Group 9">
            <a:extLst>
              <a:ext uri="{FF2B5EF4-FFF2-40B4-BE49-F238E27FC236}">
                <a16:creationId xmlns:a16="http://schemas.microsoft.com/office/drawing/2014/main" id="{6DFEBFCC-0F79-721B-0751-299E756A9345}"/>
              </a:ext>
            </a:extLst>
          </p:cNvPr>
          <p:cNvGrpSpPr/>
          <p:nvPr/>
        </p:nvGrpSpPr>
        <p:grpSpPr>
          <a:xfrm>
            <a:off x="7688878" y="2937108"/>
            <a:ext cx="288000" cy="817657"/>
            <a:chOff x="2565161" y="2448732"/>
            <a:chExt cx="288000" cy="817657"/>
          </a:xfrm>
        </p:grpSpPr>
        <p:cxnSp>
          <p:nvCxnSpPr>
            <p:cNvPr id="11" name="Straight Connector 10">
              <a:extLst>
                <a:ext uri="{FF2B5EF4-FFF2-40B4-BE49-F238E27FC236}">
                  <a16:creationId xmlns:a16="http://schemas.microsoft.com/office/drawing/2014/main" id="{ECBEF050-4910-80EF-C79B-17591504190B}"/>
                </a:ext>
              </a:extLst>
            </p:cNvPr>
            <p:cNvCxnSpPr>
              <a:cxnSpLocks/>
            </p:cNvCxnSpPr>
            <p:nvPr/>
          </p:nvCxnSpPr>
          <p:spPr>
            <a:xfrm>
              <a:off x="2704348" y="2448732"/>
              <a:ext cx="0" cy="24774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Arc 11">
              <a:extLst>
                <a:ext uri="{FF2B5EF4-FFF2-40B4-BE49-F238E27FC236}">
                  <a16:creationId xmlns:a16="http://schemas.microsoft.com/office/drawing/2014/main" id="{5E3073D7-9BBD-BBEE-A7A9-1030B528BE08}"/>
                </a:ext>
              </a:extLst>
            </p:cNvPr>
            <p:cNvSpPr>
              <a:spLocks noChangeAspect="1"/>
            </p:cNvSpPr>
            <p:nvPr/>
          </p:nvSpPr>
          <p:spPr>
            <a:xfrm rot="16200000">
              <a:off x="2565161" y="2696473"/>
              <a:ext cx="288000" cy="288000"/>
            </a:xfrm>
            <a:prstGeom prst="arc">
              <a:avLst>
                <a:gd name="adj1" fmla="val 10534288"/>
                <a:gd name="adj2" fmla="val 0"/>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59E8FA97-827C-EF8D-DC41-18595B3E3A0A}"/>
                </a:ext>
              </a:extLst>
            </p:cNvPr>
            <p:cNvCxnSpPr>
              <a:cxnSpLocks/>
            </p:cNvCxnSpPr>
            <p:nvPr/>
          </p:nvCxnSpPr>
          <p:spPr>
            <a:xfrm>
              <a:off x="2715537" y="2980487"/>
              <a:ext cx="0" cy="2859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7" name="Group 16">
            <a:extLst>
              <a:ext uri="{FF2B5EF4-FFF2-40B4-BE49-F238E27FC236}">
                <a16:creationId xmlns:a16="http://schemas.microsoft.com/office/drawing/2014/main" id="{443C4FE8-D0E5-AB46-5E3A-337C7E44EE5E}"/>
              </a:ext>
            </a:extLst>
          </p:cNvPr>
          <p:cNvGrpSpPr/>
          <p:nvPr/>
        </p:nvGrpSpPr>
        <p:grpSpPr>
          <a:xfrm>
            <a:off x="7996093" y="2937589"/>
            <a:ext cx="288000" cy="817657"/>
            <a:chOff x="2565161" y="2448732"/>
            <a:chExt cx="288000" cy="817657"/>
          </a:xfrm>
        </p:grpSpPr>
        <p:cxnSp>
          <p:nvCxnSpPr>
            <p:cNvPr id="18" name="Straight Connector 17">
              <a:extLst>
                <a:ext uri="{FF2B5EF4-FFF2-40B4-BE49-F238E27FC236}">
                  <a16:creationId xmlns:a16="http://schemas.microsoft.com/office/drawing/2014/main" id="{DD9B4B91-6265-644F-013E-F56C82D49E58}"/>
                </a:ext>
              </a:extLst>
            </p:cNvPr>
            <p:cNvCxnSpPr>
              <a:cxnSpLocks/>
            </p:cNvCxnSpPr>
            <p:nvPr/>
          </p:nvCxnSpPr>
          <p:spPr>
            <a:xfrm>
              <a:off x="2697998" y="2448732"/>
              <a:ext cx="0" cy="24774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Arc 18">
              <a:extLst>
                <a:ext uri="{FF2B5EF4-FFF2-40B4-BE49-F238E27FC236}">
                  <a16:creationId xmlns:a16="http://schemas.microsoft.com/office/drawing/2014/main" id="{DD7C9EC1-F752-C52C-F3F2-B6439163C4A1}"/>
                </a:ext>
              </a:extLst>
            </p:cNvPr>
            <p:cNvSpPr>
              <a:spLocks noChangeAspect="1"/>
            </p:cNvSpPr>
            <p:nvPr/>
          </p:nvSpPr>
          <p:spPr>
            <a:xfrm rot="16200000">
              <a:off x="2565161" y="2696473"/>
              <a:ext cx="288000" cy="288000"/>
            </a:xfrm>
            <a:prstGeom prst="arc">
              <a:avLst>
                <a:gd name="adj1" fmla="val 10534288"/>
                <a:gd name="adj2" fmla="val 0"/>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0" name="Straight Connector 19">
              <a:extLst>
                <a:ext uri="{FF2B5EF4-FFF2-40B4-BE49-F238E27FC236}">
                  <a16:creationId xmlns:a16="http://schemas.microsoft.com/office/drawing/2014/main" id="{041A87AE-2369-B2B1-E64D-75A313090ACA}"/>
                </a:ext>
              </a:extLst>
            </p:cNvPr>
            <p:cNvCxnSpPr>
              <a:cxnSpLocks/>
            </p:cNvCxnSpPr>
            <p:nvPr/>
          </p:nvCxnSpPr>
          <p:spPr>
            <a:xfrm>
              <a:off x="2715537" y="2980487"/>
              <a:ext cx="0" cy="2859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 name="Group 2">
            <a:extLst>
              <a:ext uri="{FF2B5EF4-FFF2-40B4-BE49-F238E27FC236}">
                <a16:creationId xmlns:a16="http://schemas.microsoft.com/office/drawing/2014/main" id="{039C935E-EC67-F7C0-0EEB-439807F587F6}"/>
              </a:ext>
            </a:extLst>
          </p:cNvPr>
          <p:cNvGrpSpPr/>
          <p:nvPr/>
        </p:nvGrpSpPr>
        <p:grpSpPr>
          <a:xfrm>
            <a:off x="8009301" y="4357112"/>
            <a:ext cx="288000" cy="817657"/>
            <a:chOff x="2565161" y="2448732"/>
            <a:chExt cx="288000" cy="817657"/>
          </a:xfrm>
        </p:grpSpPr>
        <p:cxnSp>
          <p:nvCxnSpPr>
            <p:cNvPr id="4" name="Straight Connector 3">
              <a:extLst>
                <a:ext uri="{FF2B5EF4-FFF2-40B4-BE49-F238E27FC236}">
                  <a16:creationId xmlns:a16="http://schemas.microsoft.com/office/drawing/2014/main" id="{354BD0B0-A798-497F-FFBD-3DF8E89AADC8}"/>
                </a:ext>
              </a:extLst>
            </p:cNvPr>
            <p:cNvCxnSpPr>
              <a:cxnSpLocks/>
            </p:cNvCxnSpPr>
            <p:nvPr/>
          </p:nvCxnSpPr>
          <p:spPr>
            <a:xfrm>
              <a:off x="2697795" y="2448732"/>
              <a:ext cx="0" cy="24774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Arc 4">
              <a:extLst>
                <a:ext uri="{FF2B5EF4-FFF2-40B4-BE49-F238E27FC236}">
                  <a16:creationId xmlns:a16="http://schemas.microsoft.com/office/drawing/2014/main" id="{5B406CFB-FDEF-06EF-B1E4-489C49BD457C}"/>
                </a:ext>
              </a:extLst>
            </p:cNvPr>
            <p:cNvSpPr>
              <a:spLocks noChangeAspect="1"/>
            </p:cNvSpPr>
            <p:nvPr/>
          </p:nvSpPr>
          <p:spPr>
            <a:xfrm rot="16200000">
              <a:off x="2565161" y="2696473"/>
              <a:ext cx="288000" cy="288000"/>
            </a:xfrm>
            <a:prstGeom prst="arc">
              <a:avLst>
                <a:gd name="adj1" fmla="val 10534288"/>
                <a:gd name="adj2" fmla="val 0"/>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4E5BE878-5AEC-9F50-F67E-26FDE318E04D}"/>
                </a:ext>
              </a:extLst>
            </p:cNvPr>
            <p:cNvCxnSpPr>
              <a:cxnSpLocks/>
            </p:cNvCxnSpPr>
            <p:nvPr/>
          </p:nvCxnSpPr>
          <p:spPr>
            <a:xfrm>
              <a:off x="2715537" y="2980487"/>
              <a:ext cx="0" cy="2859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A201DDFC-3E32-16C9-8A3D-E1FC820970F1}"/>
              </a:ext>
            </a:extLst>
          </p:cNvPr>
          <p:cNvSpPr txBox="1"/>
          <p:nvPr/>
        </p:nvSpPr>
        <p:spPr>
          <a:xfrm>
            <a:off x="6233483" y="80306"/>
            <a:ext cx="1679254" cy="369332"/>
          </a:xfrm>
          <a:prstGeom prst="rect">
            <a:avLst/>
          </a:prstGeom>
          <a:noFill/>
          <a:ln w="19050">
            <a:noFill/>
          </a:ln>
        </p:spPr>
        <p:txBody>
          <a:bodyPr wrap="square" rtlCol="0">
            <a:spAutoFit/>
          </a:bodyPr>
          <a:lstStyle/>
          <a:p>
            <a:r>
              <a:rPr lang="en-US" dirty="0"/>
              <a:t>OKN Detection</a:t>
            </a:r>
          </a:p>
        </p:txBody>
      </p:sp>
      <p:sp>
        <p:nvSpPr>
          <p:cNvPr id="21" name="TextBox 20">
            <a:extLst>
              <a:ext uri="{FF2B5EF4-FFF2-40B4-BE49-F238E27FC236}">
                <a16:creationId xmlns:a16="http://schemas.microsoft.com/office/drawing/2014/main" id="{B3A108E1-A67F-8424-E8AA-D8ACDA1C9434}"/>
              </a:ext>
            </a:extLst>
          </p:cNvPr>
          <p:cNvSpPr txBox="1"/>
          <p:nvPr/>
        </p:nvSpPr>
        <p:spPr>
          <a:xfrm>
            <a:off x="6908310" y="3135405"/>
            <a:ext cx="354584" cy="369332"/>
          </a:xfrm>
          <a:prstGeom prst="rect">
            <a:avLst/>
          </a:prstGeom>
          <a:noFill/>
        </p:spPr>
        <p:txBody>
          <a:bodyPr wrap="none" rtlCol="0">
            <a:spAutoFit/>
          </a:bodyPr>
          <a:lstStyle/>
          <a:p>
            <a:r>
              <a:rPr lang="en-US" i="1"/>
              <a:t>p'</a:t>
            </a:r>
            <a:endParaRPr lang="en-US" i="1" baseline="-25000"/>
          </a:p>
        </p:txBody>
      </p:sp>
      <p:sp>
        <p:nvSpPr>
          <p:cNvPr id="24" name="TextBox 23">
            <a:extLst>
              <a:ext uri="{FF2B5EF4-FFF2-40B4-BE49-F238E27FC236}">
                <a16:creationId xmlns:a16="http://schemas.microsoft.com/office/drawing/2014/main" id="{FC3CF17B-BA64-7BF9-775A-2B9854D696F5}"/>
              </a:ext>
            </a:extLst>
          </p:cNvPr>
          <p:cNvSpPr txBox="1"/>
          <p:nvPr/>
        </p:nvSpPr>
        <p:spPr>
          <a:xfrm>
            <a:off x="1455867" y="5042490"/>
            <a:ext cx="1325171" cy="369332"/>
          </a:xfrm>
          <a:prstGeom prst="rect">
            <a:avLst/>
          </a:prstGeom>
          <a:noFill/>
        </p:spPr>
        <p:txBody>
          <a:bodyPr wrap="none" rtlCol="0">
            <a:spAutoFit/>
          </a:bodyPr>
          <a:lstStyle/>
          <a:p>
            <a:r>
              <a:rPr lang="en-US" dirty="0"/>
              <a:t>Eye Selector</a:t>
            </a:r>
          </a:p>
        </p:txBody>
      </p:sp>
    </p:spTree>
    <p:extLst>
      <p:ext uri="{BB962C8B-B14F-4D97-AF65-F5344CB8AC3E}">
        <p14:creationId xmlns:p14="http://schemas.microsoft.com/office/powerpoint/2010/main" val="35482531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CFC4D0-5159-B3F4-2F5E-8C8EC4220B97}"/>
            </a:ext>
          </a:extLst>
        </p:cNvPr>
        <p:cNvGrpSpPr/>
        <p:nvPr/>
      </p:nvGrpSpPr>
      <p:grpSpPr>
        <a:xfrm>
          <a:off x="0" y="0"/>
          <a:ext cx="0" cy="0"/>
          <a:chOff x="0" y="0"/>
          <a:chExt cx="0" cy="0"/>
        </a:xfrm>
      </p:grpSpPr>
      <p:grpSp>
        <p:nvGrpSpPr>
          <p:cNvPr id="24" name="Group 23">
            <a:extLst>
              <a:ext uri="{FF2B5EF4-FFF2-40B4-BE49-F238E27FC236}">
                <a16:creationId xmlns:a16="http://schemas.microsoft.com/office/drawing/2014/main" id="{9ECBEA27-F2B6-87FA-59E4-28D974CE121E}"/>
              </a:ext>
            </a:extLst>
          </p:cNvPr>
          <p:cNvGrpSpPr/>
          <p:nvPr/>
        </p:nvGrpSpPr>
        <p:grpSpPr>
          <a:xfrm>
            <a:off x="692075" y="901990"/>
            <a:ext cx="7310205" cy="5661545"/>
            <a:chOff x="2445719" y="1052302"/>
            <a:chExt cx="7310205" cy="5661545"/>
          </a:xfrm>
        </p:grpSpPr>
        <p:sp>
          <p:nvSpPr>
            <p:cNvPr id="54" name="TextBox 53">
              <a:extLst>
                <a:ext uri="{FF2B5EF4-FFF2-40B4-BE49-F238E27FC236}">
                  <a16:creationId xmlns:a16="http://schemas.microsoft.com/office/drawing/2014/main" id="{BE65649E-E78D-B95D-1B16-ED7C9FDD3E05}"/>
                </a:ext>
              </a:extLst>
            </p:cNvPr>
            <p:cNvSpPr txBox="1"/>
            <p:nvPr/>
          </p:nvSpPr>
          <p:spPr>
            <a:xfrm>
              <a:off x="7135224" y="6168604"/>
              <a:ext cx="2053419" cy="369332"/>
            </a:xfrm>
            <a:prstGeom prst="rect">
              <a:avLst/>
            </a:prstGeom>
            <a:noFill/>
          </p:spPr>
          <p:txBody>
            <a:bodyPr wrap="square">
              <a:spAutoFit/>
            </a:bodyPr>
            <a:lstStyle/>
            <a:p>
              <a:pPr algn="ctr"/>
              <a:r>
                <a:rPr lang="en-US"/>
                <a:t>Poor image quality </a:t>
              </a:r>
            </a:p>
          </p:txBody>
        </p:sp>
        <p:grpSp>
          <p:nvGrpSpPr>
            <p:cNvPr id="32" name="Group 31">
              <a:extLst>
                <a:ext uri="{FF2B5EF4-FFF2-40B4-BE49-F238E27FC236}">
                  <a16:creationId xmlns:a16="http://schemas.microsoft.com/office/drawing/2014/main" id="{3AAFFBA4-78F4-1020-AA78-4D7CE97A1EC3}"/>
                </a:ext>
              </a:extLst>
            </p:cNvPr>
            <p:cNvGrpSpPr/>
            <p:nvPr/>
          </p:nvGrpSpPr>
          <p:grpSpPr>
            <a:xfrm>
              <a:off x="2476497" y="1052302"/>
              <a:ext cx="3082413" cy="1033006"/>
              <a:chOff x="2644877" y="786582"/>
              <a:chExt cx="3082413" cy="600354"/>
            </a:xfrm>
          </p:grpSpPr>
          <p:sp>
            <p:nvSpPr>
              <p:cNvPr id="3" name="TextBox 2">
                <a:extLst>
                  <a:ext uri="{FF2B5EF4-FFF2-40B4-BE49-F238E27FC236}">
                    <a16:creationId xmlns:a16="http://schemas.microsoft.com/office/drawing/2014/main" id="{19E19FEB-DFC3-5F31-FEFE-FD2268E2D655}"/>
                  </a:ext>
                </a:extLst>
              </p:cNvPr>
              <p:cNvSpPr txBox="1"/>
              <p:nvPr/>
            </p:nvSpPr>
            <p:spPr>
              <a:xfrm>
                <a:off x="3401490" y="884416"/>
                <a:ext cx="1401345" cy="375629"/>
              </a:xfrm>
              <a:prstGeom prst="rect">
                <a:avLst/>
              </a:prstGeom>
              <a:noFill/>
            </p:spPr>
            <p:txBody>
              <a:bodyPr wrap="none" rtlCol="0">
                <a:spAutoFit/>
              </a:bodyPr>
              <a:lstStyle/>
              <a:p>
                <a:pPr algn="ctr"/>
                <a:r>
                  <a:rPr lang="en-US"/>
                  <a:t>Videos: 1056</a:t>
                </a:r>
              </a:p>
              <a:p>
                <a:pPr algn="ctr"/>
                <a:r>
                  <a:rPr lang="en-US"/>
                  <a:t>Trials: 528</a:t>
                </a:r>
              </a:p>
            </p:txBody>
          </p:sp>
          <p:sp>
            <p:nvSpPr>
              <p:cNvPr id="8" name="Rectangle 7">
                <a:extLst>
                  <a:ext uri="{FF2B5EF4-FFF2-40B4-BE49-F238E27FC236}">
                    <a16:creationId xmlns:a16="http://schemas.microsoft.com/office/drawing/2014/main" id="{700E4FD4-B097-97C0-2D62-6F833610E182}"/>
                  </a:ext>
                </a:extLst>
              </p:cNvPr>
              <p:cNvSpPr/>
              <p:nvPr/>
            </p:nvSpPr>
            <p:spPr>
              <a:xfrm>
                <a:off x="2644877" y="786582"/>
                <a:ext cx="3082413" cy="60035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9" name="Group 38">
              <a:extLst>
                <a:ext uri="{FF2B5EF4-FFF2-40B4-BE49-F238E27FC236}">
                  <a16:creationId xmlns:a16="http://schemas.microsoft.com/office/drawing/2014/main" id="{3E593D18-4403-B2CA-B78F-1D0CC3F0D2E8}"/>
                </a:ext>
              </a:extLst>
            </p:cNvPr>
            <p:cNvGrpSpPr/>
            <p:nvPr/>
          </p:nvGrpSpPr>
          <p:grpSpPr>
            <a:xfrm>
              <a:off x="6578560" y="1062916"/>
              <a:ext cx="3166748" cy="1173565"/>
              <a:chOff x="6661888" y="1741309"/>
              <a:chExt cx="4014830" cy="564847"/>
            </a:xfrm>
          </p:grpSpPr>
          <p:sp>
            <p:nvSpPr>
              <p:cNvPr id="10" name="Rectangle 9">
                <a:extLst>
                  <a:ext uri="{FF2B5EF4-FFF2-40B4-BE49-F238E27FC236}">
                    <a16:creationId xmlns:a16="http://schemas.microsoft.com/office/drawing/2014/main" id="{FE2BC16E-F4A2-2DEF-890C-DB461BEE28E2}"/>
                  </a:ext>
                </a:extLst>
              </p:cNvPr>
              <p:cNvSpPr/>
              <p:nvPr/>
            </p:nvSpPr>
            <p:spPr>
              <a:xfrm>
                <a:off x="6661888" y="1741309"/>
                <a:ext cx="4014830" cy="56484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D444913D-D314-949F-6D0A-583452237391}"/>
                  </a:ext>
                </a:extLst>
              </p:cNvPr>
              <p:cNvSpPr txBox="1"/>
              <p:nvPr/>
            </p:nvSpPr>
            <p:spPr>
              <a:xfrm>
                <a:off x="6764081" y="1781415"/>
                <a:ext cx="3630273" cy="444407"/>
              </a:xfrm>
              <a:prstGeom prst="rect">
                <a:avLst/>
              </a:prstGeom>
              <a:noFill/>
            </p:spPr>
            <p:txBody>
              <a:bodyPr wrap="square" rtlCol="0">
                <a:spAutoFit/>
              </a:bodyPr>
              <a:lstStyle/>
              <a:p>
                <a:pPr algn="ctr"/>
                <a:r>
                  <a:rPr lang="en-US" b="1"/>
                  <a:t>Corrupt</a:t>
                </a:r>
              </a:p>
              <a:p>
                <a:pPr algn="ctr"/>
                <a:r>
                  <a:rPr lang="en-US"/>
                  <a:t>Video: 5</a:t>
                </a:r>
              </a:p>
              <a:p>
                <a:pPr algn="ctr"/>
                <a:r>
                  <a:rPr lang="en-US"/>
                  <a:t>Trials: 3</a:t>
                </a:r>
              </a:p>
            </p:txBody>
          </p:sp>
        </p:grpSp>
        <p:sp>
          <p:nvSpPr>
            <p:cNvPr id="2" name="Rectangle 1">
              <a:extLst>
                <a:ext uri="{FF2B5EF4-FFF2-40B4-BE49-F238E27FC236}">
                  <a16:creationId xmlns:a16="http://schemas.microsoft.com/office/drawing/2014/main" id="{CA20C32B-095F-73F4-5B72-29913ADE958F}"/>
                </a:ext>
              </a:extLst>
            </p:cNvPr>
            <p:cNvSpPr/>
            <p:nvPr/>
          </p:nvSpPr>
          <p:spPr>
            <a:xfrm>
              <a:off x="2445719" y="3933270"/>
              <a:ext cx="3377755" cy="203834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77EAB7EF-E8F1-AE83-B7D8-765916114F7E}"/>
                </a:ext>
              </a:extLst>
            </p:cNvPr>
            <p:cNvCxnSpPr>
              <a:cxnSpLocks/>
            </p:cNvCxnSpPr>
            <p:nvPr/>
          </p:nvCxnSpPr>
          <p:spPr>
            <a:xfrm>
              <a:off x="8162574" y="4521863"/>
              <a:ext cx="0" cy="35230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7BB08E44-4269-1FAC-0AC3-3BC306423C02}"/>
                </a:ext>
              </a:extLst>
            </p:cNvPr>
            <p:cNvSpPr txBox="1"/>
            <p:nvPr/>
          </p:nvSpPr>
          <p:spPr>
            <a:xfrm>
              <a:off x="3351007" y="4014520"/>
              <a:ext cx="1587871" cy="2031325"/>
            </a:xfrm>
            <a:prstGeom prst="rect">
              <a:avLst/>
            </a:prstGeom>
            <a:noFill/>
          </p:spPr>
          <p:txBody>
            <a:bodyPr wrap="none" rtlCol="0">
              <a:spAutoFit/>
            </a:bodyPr>
            <a:lstStyle/>
            <a:p>
              <a:pPr algn="ctr"/>
              <a:r>
                <a:rPr lang="en-US" b="1"/>
                <a:t>Main data-set</a:t>
              </a:r>
            </a:p>
            <a:p>
              <a:pPr algn="ctr"/>
              <a:r>
                <a:rPr lang="en-US"/>
                <a:t>Videos: 833</a:t>
              </a:r>
            </a:p>
            <a:p>
              <a:pPr algn="ctr"/>
              <a:r>
                <a:rPr lang="en-US"/>
                <a:t>Trials: 474</a:t>
              </a:r>
            </a:p>
            <a:p>
              <a:pPr algn="ctr"/>
              <a:endParaRPr lang="en-US"/>
            </a:p>
            <a:p>
              <a:pPr algn="ctr"/>
              <a:r>
                <a:rPr lang="en-NZ"/>
                <a:t>≤30% centroid </a:t>
              </a:r>
            </a:p>
            <a:p>
              <a:pPr algn="ctr"/>
              <a:r>
                <a:rPr lang="en-US"/>
                <a:t>data loss</a:t>
              </a:r>
            </a:p>
            <a:p>
              <a:pPr algn="ctr"/>
              <a:endParaRPr lang="en-US"/>
            </a:p>
          </p:txBody>
        </p:sp>
        <p:cxnSp>
          <p:nvCxnSpPr>
            <p:cNvPr id="15" name="Straight Arrow Connector 14">
              <a:extLst>
                <a:ext uri="{FF2B5EF4-FFF2-40B4-BE49-F238E27FC236}">
                  <a16:creationId xmlns:a16="http://schemas.microsoft.com/office/drawing/2014/main" id="{6DEEEB9B-8E7F-159B-D3F8-E9E56C2A8FD6}"/>
                </a:ext>
              </a:extLst>
            </p:cNvPr>
            <p:cNvCxnSpPr>
              <a:cxnSpLocks/>
            </p:cNvCxnSpPr>
            <p:nvPr/>
          </p:nvCxnSpPr>
          <p:spPr>
            <a:xfrm>
              <a:off x="4131727" y="3761884"/>
              <a:ext cx="239502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id="{D3BED8BD-DA23-E1F2-B70B-CAD326EE520B}"/>
                </a:ext>
              </a:extLst>
            </p:cNvPr>
            <p:cNvGrpSpPr/>
            <p:nvPr/>
          </p:nvGrpSpPr>
          <p:grpSpPr>
            <a:xfrm>
              <a:off x="6535451" y="2565375"/>
              <a:ext cx="3198659" cy="1956488"/>
              <a:chOff x="6714959" y="3786704"/>
              <a:chExt cx="3815253" cy="1442065"/>
            </a:xfrm>
          </p:grpSpPr>
          <p:sp>
            <p:nvSpPr>
              <p:cNvPr id="16" name="Rectangle 15">
                <a:extLst>
                  <a:ext uri="{FF2B5EF4-FFF2-40B4-BE49-F238E27FC236}">
                    <a16:creationId xmlns:a16="http://schemas.microsoft.com/office/drawing/2014/main" id="{7349A9C9-3E8F-9492-C738-DC677ECC3D7B}"/>
                  </a:ext>
                </a:extLst>
              </p:cNvPr>
              <p:cNvSpPr/>
              <p:nvPr/>
            </p:nvSpPr>
            <p:spPr>
              <a:xfrm>
                <a:off x="6714959" y="3786704"/>
                <a:ext cx="3815253" cy="144206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3796B1D2-3301-05C9-EC76-DBB41F79F882}"/>
                  </a:ext>
                </a:extLst>
              </p:cNvPr>
              <p:cNvSpPr txBox="1"/>
              <p:nvPr/>
            </p:nvSpPr>
            <p:spPr>
              <a:xfrm>
                <a:off x="6947664" y="3892195"/>
                <a:ext cx="3335630" cy="1293058"/>
              </a:xfrm>
              <a:prstGeom prst="rect">
                <a:avLst/>
              </a:prstGeom>
              <a:noFill/>
            </p:spPr>
            <p:txBody>
              <a:bodyPr wrap="square">
                <a:spAutoFit/>
              </a:bodyPr>
              <a:lstStyle/>
              <a:p>
                <a:pPr algn="ctr"/>
                <a:r>
                  <a:rPr lang="en-US" b="1"/>
                  <a:t>Low data-set </a:t>
                </a:r>
              </a:p>
              <a:p>
                <a:pPr algn="ctr"/>
                <a:r>
                  <a:rPr lang="en-US"/>
                  <a:t>Videos: 218</a:t>
                </a:r>
              </a:p>
              <a:p>
                <a:pPr algn="ctr"/>
                <a:r>
                  <a:rPr lang="en-US"/>
                  <a:t>Trials:167</a:t>
                </a:r>
                <a:endParaRPr lang="en-US" b="1"/>
              </a:p>
              <a:p>
                <a:pPr algn="ctr"/>
                <a:endParaRPr lang="en-US"/>
              </a:p>
              <a:p>
                <a:pPr algn="ctr"/>
                <a:r>
                  <a:rPr lang="en-US"/>
                  <a:t>&gt;30%  centroid </a:t>
                </a:r>
              </a:p>
              <a:p>
                <a:pPr algn="ctr"/>
                <a:r>
                  <a:rPr lang="en-US"/>
                  <a:t>data loss</a:t>
                </a:r>
              </a:p>
            </p:txBody>
          </p:sp>
        </p:grpSp>
        <p:grpSp>
          <p:nvGrpSpPr>
            <p:cNvPr id="33" name="Group 32">
              <a:extLst>
                <a:ext uri="{FF2B5EF4-FFF2-40B4-BE49-F238E27FC236}">
                  <a16:creationId xmlns:a16="http://schemas.microsoft.com/office/drawing/2014/main" id="{155147BB-8D16-5792-B67E-A3665ABD6BEA}"/>
                </a:ext>
              </a:extLst>
            </p:cNvPr>
            <p:cNvGrpSpPr/>
            <p:nvPr/>
          </p:nvGrpSpPr>
          <p:grpSpPr>
            <a:xfrm>
              <a:off x="2574137" y="2390276"/>
              <a:ext cx="3082413" cy="1195384"/>
              <a:chOff x="2648271" y="2364575"/>
              <a:chExt cx="3082413" cy="742737"/>
            </a:xfrm>
          </p:grpSpPr>
          <p:sp>
            <p:nvSpPr>
              <p:cNvPr id="25" name="Rectangle 24">
                <a:extLst>
                  <a:ext uri="{FF2B5EF4-FFF2-40B4-BE49-F238E27FC236}">
                    <a16:creationId xmlns:a16="http://schemas.microsoft.com/office/drawing/2014/main" id="{69E5617B-CBD7-5640-F8E5-071D70236714}"/>
                  </a:ext>
                </a:extLst>
              </p:cNvPr>
              <p:cNvSpPr/>
              <p:nvPr/>
            </p:nvSpPr>
            <p:spPr>
              <a:xfrm>
                <a:off x="2648271" y="2364575"/>
                <a:ext cx="3082413" cy="74273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62C1C0B9-0BB3-9E58-8409-65910BBA1EE4}"/>
                  </a:ext>
                </a:extLst>
              </p:cNvPr>
              <p:cNvSpPr txBox="1"/>
              <p:nvPr/>
            </p:nvSpPr>
            <p:spPr>
              <a:xfrm>
                <a:off x="3391166" y="2445752"/>
                <a:ext cx="1401345" cy="573700"/>
              </a:xfrm>
              <a:prstGeom prst="rect">
                <a:avLst/>
              </a:prstGeom>
              <a:noFill/>
            </p:spPr>
            <p:txBody>
              <a:bodyPr wrap="none" rtlCol="0">
                <a:spAutoFit/>
              </a:bodyPr>
              <a:lstStyle/>
              <a:p>
                <a:pPr algn="ctr"/>
                <a:r>
                  <a:rPr lang="en-US" b="1"/>
                  <a:t>Processing</a:t>
                </a:r>
              </a:p>
              <a:p>
                <a:pPr algn="ctr"/>
                <a:r>
                  <a:rPr lang="en-US"/>
                  <a:t>Videos: 1051</a:t>
                </a:r>
              </a:p>
              <a:p>
                <a:pPr algn="ctr"/>
                <a:r>
                  <a:rPr lang="en-US"/>
                  <a:t>Trials: 525</a:t>
                </a:r>
              </a:p>
            </p:txBody>
          </p:sp>
        </p:grpSp>
        <p:grpSp>
          <p:nvGrpSpPr>
            <p:cNvPr id="21" name="Group 20">
              <a:extLst>
                <a:ext uri="{FF2B5EF4-FFF2-40B4-BE49-F238E27FC236}">
                  <a16:creationId xmlns:a16="http://schemas.microsoft.com/office/drawing/2014/main" id="{274B966E-0D5C-F991-87DF-088270D2221D}"/>
                </a:ext>
              </a:extLst>
            </p:cNvPr>
            <p:cNvGrpSpPr/>
            <p:nvPr/>
          </p:nvGrpSpPr>
          <p:grpSpPr>
            <a:xfrm>
              <a:off x="6567944" y="4891892"/>
              <a:ext cx="3187980" cy="1821955"/>
              <a:chOff x="6567944" y="4841788"/>
              <a:chExt cx="3187980" cy="1821955"/>
            </a:xfrm>
          </p:grpSpPr>
          <p:sp>
            <p:nvSpPr>
              <p:cNvPr id="12" name="Rectangle 11">
                <a:extLst>
                  <a:ext uri="{FF2B5EF4-FFF2-40B4-BE49-F238E27FC236}">
                    <a16:creationId xmlns:a16="http://schemas.microsoft.com/office/drawing/2014/main" id="{1F1D3414-1BF6-33A8-51A4-56C980D7104A}"/>
                  </a:ext>
                </a:extLst>
              </p:cNvPr>
              <p:cNvSpPr/>
              <p:nvPr/>
            </p:nvSpPr>
            <p:spPr>
              <a:xfrm>
                <a:off x="6567944" y="4841788"/>
                <a:ext cx="3187980" cy="182195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5C364511-CF36-8340-DED6-88159075052C}"/>
                  </a:ext>
                </a:extLst>
              </p:cNvPr>
              <p:cNvSpPr txBox="1"/>
              <p:nvPr/>
            </p:nvSpPr>
            <p:spPr>
              <a:xfrm>
                <a:off x="7135224" y="5111591"/>
                <a:ext cx="2053419" cy="923330"/>
              </a:xfrm>
              <a:prstGeom prst="rect">
                <a:avLst/>
              </a:prstGeom>
              <a:noFill/>
            </p:spPr>
            <p:txBody>
              <a:bodyPr wrap="square">
                <a:spAutoFit/>
              </a:bodyPr>
              <a:lstStyle/>
              <a:p>
                <a:pPr algn="ctr"/>
                <a:r>
                  <a:rPr lang="en-US" b="1"/>
                  <a:t>Retest data-set</a:t>
                </a:r>
              </a:p>
              <a:p>
                <a:pPr algn="ctr"/>
                <a:r>
                  <a:rPr lang="en-US"/>
                  <a:t>Videos:107</a:t>
                </a:r>
              </a:p>
              <a:p>
                <a:pPr algn="ctr"/>
                <a:r>
                  <a:rPr lang="en-US"/>
                  <a:t>Trials:73</a:t>
                </a:r>
              </a:p>
            </p:txBody>
          </p:sp>
        </p:grpSp>
        <p:cxnSp>
          <p:nvCxnSpPr>
            <p:cNvPr id="57" name="Straight Arrow Connector 56">
              <a:extLst>
                <a:ext uri="{FF2B5EF4-FFF2-40B4-BE49-F238E27FC236}">
                  <a16:creationId xmlns:a16="http://schemas.microsoft.com/office/drawing/2014/main" id="{35373E44-1697-335D-A6E7-3DDAF2278281}"/>
                </a:ext>
              </a:extLst>
            </p:cNvPr>
            <p:cNvCxnSpPr>
              <a:cxnSpLocks/>
            </p:cNvCxnSpPr>
            <p:nvPr/>
          </p:nvCxnSpPr>
          <p:spPr>
            <a:xfrm>
              <a:off x="4101122" y="2079741"/>
              <a:ext cx="0" cy="30234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Elbow Connector 58">
              <a:extLst>
                <a:ext uri="{FF2B5EF4-FFF2-40B4-BE49-F238E27FC236}">
                  <a16:creationId xmlns:a16="http://schemas.microsoft.com/office/drawing/2014/main" id="{7A8F6ED5-0E2E-6E23-5900-A479FD27F20D}"/>
                </a:ext>
              </a:extLst>
            </p:cNvPr>
            <p:cNvCxnSpPr>
              <a:cxnSpLocks/>
            </p:cNvCxnSpPr>
            <p:nvPr/>
          </p:nvCxnSpPr>
          <p:spPr>
            <a:xfrm flipV="1">
              <a:off x="4090291" y="1624647"/>
              <a:ext cx="2463217" cy="586781"/>
            </a:xfrm>
            <a:prstGeom prst="bentConnector3">
              <a:avLst>
                <a:gd name="adj1" fmla="val 82037"/>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384F2247-8160-7890-3848-3EA2C0A4263D}"/>
                </a:ext>
              </a:extLst>
            </p:cNvPr>
            <p:cNvCxnSpPr>
              <a:cxnSpLocks/>
            </p:cNvCxnSpPr>
            <p:nvPr/>
          </p:nvCxnSpPr>
          <p:spPr>
            <a:xfrm>
              <a:off x="4131891" y="3601100"/>
              <a:ext cx="0" cy="35230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6811873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8BC7E8-7EF2-755B-AF0E-428F2A02BFE7}"/>
            </a:ext>
          </a:extLst>
        </p:cNvPr>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D248FA80-1B5B-4963-CD41-6EFA0ECF2113}"/>
              </a:ext>
            </a:extLst>
          </p:cNvPr>
          <p:cNvGraphicFramePr>
            <a:graphicFrameLocks noGrp="1"/>
          </p:cNvGraphicFramePr>
          <p:nvPr>
            <p:extLst>
              <p:ext uri="{D42A27DB-BD31-4B8C-83A1-F6EECF244321}">
                <p14:modId xmlns:p14="http://schemas.microsoft.com/office/powerpoint/2010/main" val="328130882"/>
              </p:ext>
            </p:extLst>
          </p:nvPr>
        </p:nvGraphicFramePr>
        <p:xfrm>
          <a:off x="4355602" y="152322"/>
          <a:ext cx="3487374" cy="3261189"/>
        </p:xfrm>
        <a:graphic>
          <a:graphicData uri="http://schemas.openxmlformats.org/drawingml/2006/table">
            <a:tbl>
              <a:tblPr firstRow="1" bandRow="1">
                <a:tableStyleId>{5940675A-B579-460E-94D1-54222C63F5DA}</a:tableStyleId>
              </a:tblPr>
              <a:tblGrid>
                <a:gridCol w="369675">
                  <a:extLst>
                    <a:ext uri="{9D8B030D-6E8A-4147-A177-3AD203B41FA5}">
                      <a16:colId xmlns:a16="http://schemas.microsoft.com/office/drawing/2014/main" val="2997840181"/>
                    </a:ext>
                  </a:extLst>
                </a:gridCol>
                <a:gridCol w="412261">
                  <a:extLst>
                    <a:ext uri="{9D8B030D-6E8A-4147-A177-3AD203B41FA5}">
                      <a16:colId xmlns:a16="http://schemas.microsoft.com/office/drawing/2014/main" val="424595022"/>
                    </a:ext>
                  </a:extLst>
                </a:gridCol>
                <a:gridCol w="1089114">
                  <a:extLst>
                    <a:ext uri="{9D8B030D-6E8A-4147-A177-3AD203B41FA5}">
                      <a16:colId xmlns:a16="http://schemas.microsoft.com/office/drawing/2014/main" val="3774893902"/>
                    </a:ext>
                  </a:extLst>
                </a:gridCol>
                <a:gridCol w="918849">
                  <a:extLst>
                    <a:ext uri="{9D8B030D-6E8A-4147-A177-3AD203B41FA5}">
                      <a16:colId xmlns:a16="http://schemas.microsoft.com/office/drawing/2014/main" val="2818638303"/>
                    </a:ext>
                  </a:extLst>
                </a:gridCol>
                <a:gridCol w="697475">
                  <a:extLst>
                    <a:ext uri="{9D8B030D-6E8A-4147-A177-3AD203B41FA5}">
                      <a16:colId xmlns:a16="http://schemas.microsoft.com/office/drawing/2014/main" val="296430935"/>
                    </a:ext>
                  </a:extLst>
                </a:gridCol>
              </a:tblGrid>
              <a:tr h="348282">
                <a:tc>
                  <a:txBody>
                    <a:bodyPr/>
                    <a:lstStyle/>
                    <a:p>
                      <a:pPr algn="ctr"/>
                      <a:endParaRPr lang="en-US" sz="1600"/>
                    </a:p>
                  </a:txBody>
                  <a:tcPr anchor="ctr"/>
                </a:tc>
                <a:tc>
                  <a:txBody>
                    <a:bodyPr/>
                    <a:lstStyle/>
                    <a:p>
                      <a:pPr algn="ctr"/>
                      <a:endParaRPr lang="en-US" sz="1600"/>
                    </a:p>
                  </a:txBody>
                  <a:tcPr anchor="ctr"/>
                </a:tc>
                <a:tc gridSpan="2">
                  <a:txBody>
                    <a:bodyPr/>
                    <a:lstStyle/>
                    <a:p>
                      <a:pPr algn="ctr"/>
                      <a:r>
                        <a:rPr lang="en-US" sz="1600" b="1"/>
                        <a:t>OKN-C</a:t>
                      </a:r>
                    </a:p>
                  </a:txBody>
                  <a:tcPr anchor="ctr"/>
                </a:tc>
                <a:tc hMerge="1">
                  <a:txBody>
                    <a:bodyPr/>
                    <a:lstStyle/>
                    <a:p>
                      <a:endParaRPr lang="en-US"/>
                    </a:p>
                  </a:txBody>
                  <a:tcPr/>
                </a:tc>
                <a:tc>
                  <a:txBody>
                    <a:bodyPr/>
                    <a:lstStyle/>
                    <a:p>
                      <a:pPr algn="ctr"/>
                      <a:endParaRPr lang="en-US" sz="1600"/>
                    </a:p>
                  </a:txBody>
                  <a:tcPr anchor="ctr"/>
                </a:tc>
                <a:extLst>
                  <a:ext uri="{0D108BD9-81ED-4DB2-BD59-A6C34878D82A}">
                    <a16:rowId xmlns:a16="http://schemas.microsoft.com/office/drawing/2014/main" val="799697033"/>
                  </a:ext>
                </a:extLst>
              </a:tr>
              <a:tr h="348282">
                <a:tc>
                  <a:txBody>
                    <a:bodyPr/>
                    <a:lstStyle/>
                    <a:p>
                      <a:pPr algn="ctr"/>
                      <a:endParaRPr lang="en-US" sz="1600"/>
                    </a:p>
                  </a:txBody>
                  <a:tcPr anchor="ctr"/>
                </a:tc>
                <a:tc>
                  <a:txBody>
                    <a:bodyPr/>
                    <a:lstStyle/>
                    <a:p>
                      <a:pPr algn="ctr"/>
                      <a:endParaRPr lang="en-US" sz="1600"/>
                    </a:p>
                  </a:txBody>
                  <a:tcPr anchor="ctr"/>
                </a:tc>
                <a:tc>
                  <a:txBody>
                    <a:bodyPr/>
                    <a:lstStyle/>
                    <a:p>
                      <a:pPr algn="ctr"/>
                      <a:r>
                        <a:rPr lang="en-US" sz="1600" b="1"/>
                        <a:t>Present</a:t>
                      </a:r>
                    </a:p>
                  </a:txBody>
                  <a:tcPr anchor="ctr"/>
                </a:tc>
                <a:tc>
                  <a:txBody>
                    <a:bodyPr/>
                    <a:lstStyle/>
                    <a:p>
                      <a:pPr algn="ctr"/>
                      <a:r>
                        <a:rPr lang="en-US" sz="1600" b="1"/>
                        <a:t>Absent</a:t>
                      </a:r>
                    </a:p>
                  </a:txBody>
                  <a:tcPr anchor="ctr"/>
                </a:tc>
                <a:tc>
                  <a:txBody>
                    <a:bodyPr/>
                    <a:lstStyle/>
                    <a:p>
                      <a:pPr algn="ctr"/>
                      <a:r>
                        <a:rPr lang="en-US" sz="1600" b="1"/>
                        <a:t>Total</a:t>
                      </a:r>
                    </a:p>
                  </a:txBody>
                  <a:tcPr anchor="ctr"/>
                </a:tc>
                <a:extLst>
                  <a:ext uri="{0D108BD9-81ED-4DB2-BD59-A6C34878D82A}">
                    <a16:rowId xmlns:a16="http://schemas.microsoft.com/office/drawing/2014/main" val="3079520751"/>
                  </a:ext>
                </a:extLst>
              </a:tr>
              <a:tr h="854875">
                <a:tc rowSpan="2">
                  <a:txBody>
                    <a:bodyPr/>
                    <a:lstStyle/>
                    <a:p>
                      <a:pPr algn="ctr"/>
                      <a:r>
                        <a:rPr lang="en-US" sz="1600" b="1"/>
                        <a:t>Human</a:t>
                      </a:r>
                    </a:p>
                  </a:txBody>
                  <a:tcPr vert="vert270" anchor="ctr"/>
                </a:tc>
                <a:tc>
                  <a:txBody>
                    <a:bodyPr/>
                    <a:lstStyle/>
                    <a:p>
                      <a:pPr algn="ctr"/>
                      <a:r>
                        <a:rPr lang="en-US" sz="1600" b="1"/>
                        <a:t>Present</a:t>
                      </a:r>
                    </a:p>
                  </a:txBody>
                  <a:tcPr vert="vert270" anchor="ctr"/>
                </a:tc>
                <a:tc>
                  <a:txBody>
                    <a:bodyPr/>
                    <a:lstStyle/>
                    <a:p>
                      <a:pPr algn="ctr"/>
                      <a:r>
                        <a:rPr lang="en-US" sz="1600" strike="noStrike" dirty="0"/>
                        <a:t>TP</a:t>
                      </a:r>
                    </a:p>
                    <a:p>
                      <a:pPr algn="ctr"/>
                      <a:r>
                        <a:rPr lang="en-US" sz="1600" strike="noStrike" dirty="0"/>
                        <a:t>284</a:t>
                      </a:r>
                    </a:p>
                    <a:p>
                      <a:pPr algn="ctr"/>
                      <a:r>
                        <a:rPr lang="en-US" sz="1600" strike="noStrike" dirty="0"/>
                        <a:t>59%</a:t>
                      </a:r>
                    </a:p>
                  </a:txBody>
                  <a:tcPr anchor="ctr"/>
                </a:tc>
                <a:tc>
                  <a:txBody>
                    <a:bodyPr/>
                    <a:lstStyle/>
                    <a:p>
                      <a:pPr algn="ctr"/>
                      <a:r>
                        <a:rPr lang="en-US" sz="1600" strike="noStrike"/>
                        <a:t>FN</a:t>
                      </a:r>
                    </a:p>
                    <a:p>
                      <a:pPr algn="ctr"/>
                      <a:r>
                        <a:rPr lang="en-US" sz="1600" strike="noStrike"/>
                        <a:t>36</a:t>
                      </a:r>
                    </a:p>
                    <a:p>
                      <a:pPr algn="ctr"/>
                      <a:r>
                        <a:rPr lang="en-US" sz="1600" strike="noStrike"/>
                        <a:t>8%</a:t>
                      </a:r>
                    </a:p>
                  </a:txBody>
                  <a:tcPr anchor="ctr"/>
                </a:tc>
                <a:tc>
                  <a:txBody>
                    <a:bodyPr/>
                    <a:lstStyle/>
                    <a:p>
                      <a:pPr algn="ctr"/>
                      <a:r>
                        <a:rPr lang="en-US" sz="1600" b="1"/>
                        <a:t>320</a:t>
                      </a:r>
                    </a:p>
                    <a:p>
                      <a:pPr algn="ctr"/>
                      <a:r>
                        <a:rPr lang="en-US" sz="1600" b="1"/>
                        <a:t>68%</a:t>
                      </a:r>
                    </a:p>
                  </a:txBody>
                  <a:tcPr anchor="ctr"/>
                </a:tc>
                <a:extLst>
                  <a:ext uri="{0D108BD9-81ED-4DB2-BD59-A6C34878D82A}">
                    <a16:rowId xmlns:a16="http://schemas.microsoft.com/office/drawing/2014/main" val="2635440572"/>
                  </a:ext>
                </a:extLst>
              </a:tr>
              <a:tr h="854875">
                <a:tc vMerge="1">
                  <a:txBody>
                    <a:bodyPr/>
                    <a:lstStyle/>
                    <a:p>
                      <a:endParaRPr lang="en-US"/>
                    </a:p>
                  </a:txBody>
                  <a:tcPr/>
                </a:tc>
                <a:tc>
                  <a:txBody>
                    <a:bodyPr/>
                    <a:lstStyle/>
                    <a:p>
                      <a:pPr algn="ctr"/>
                      <a:r>
                        <a:rPr lang="en-US" sz="1600" b="1"/>
                        <a:t>Absent</a:t>
                      </a:r>
                    </a:p>
                  </a:txBody>
                  <a:tcPr vert="vert270" anchor="ctr"/>
                </a:tc>
                <a:tc>
                  <a:txBody>
                    <a:bodyPr/>
                    <a:lstStyle/>
                    <a:p>
                      <a:pPr algn="ctr"/>
                      <a:r>
                        <a:rPr lang="en-US" sz="1600" strike="noStrike"/>
                        <a:t>FP</a:t>
                      </a:r>
                    </a:p>
                    <a:p>
                      <a:pPr algn="ctr"/>
                      <a:r>
                        <a:rPr lang="en-US" sz="1600" strike="noStrike"/>
                        <a:t>6</a:t>
                      </a:r>
                    </a:p>
                    <a:p>
                      <a:pPr algn="ctr"/>
                      <a:r>
                        <a:rPr lang="en-US" sz="1600" strike="noStrike"/>
                        <a:t>1%</a:t>
                      </a:r>
                    </a:p>
                  </a:txBody>
                  <a:tcPr anchor="ctr"/>
                </a:tc>
                <a:tc>
                  <a:txBody>
                    <a:bodyPr/>
                    <a:lstStyle/>
                    <a:p>
                      <a:pPr algn="ctr"/>
                      <a:r>
                        <a:rPr lang="en-US" sz="1600" strike="noStrike"/>
                        <a:t>TN</a:t>
                      </a:r>
                    </a:p>
                    <a:p>
                      <a:pPr algn="ctr"/>
                      <a:r>
                        <a:rPr lang="en-US" sz="1600" strike="noStrike"/>
                        <a:t>148</a:t>
                      </a:r>
                    </a:p>
                    <a:p>
                      <a:pPr algn="ctr"/>
                      <a:r>
                        <a:rPr lang="en-US" sz="1600" strike="noStrike"/>
                        <a:t>31%</a:t>
                      </a:r>
                    </a:p>
                  </a:txBody>
                  <a:tcPr anchor="ctr"/>
                </a:tc>
                <a:tc>
                  <a:txBody>
                    <a:bodyPr/>
                    <a:lstStyle/>
                    <a:p>
                      <a:pPr algn="ctr"/>
                      <a:r>
                        <a:rPr lang="en-US" sz="1600" b="1"/>
                        <a:t>154</a:t>
                      </a:r>
                    </a:p>
                    <a:p>
                      <a:pPr algn="ctr"/>
                      <a:r>
                        <a:rPr lang="en-US" sz="1600" b="1"/>
                        <a:t>30%</a:t>
                      </a:r>
                    </a:p>
                    <a:p>
                      <a:pPr algn="ctr"/>
                      <a:endParaRPr lang="en-US" sz="1600" b="1"/>
                    </a:p>
                  </a:txBody>
                  <a:tcPr anchor="ctr"/>
                </a:tc>
                <a:extLst>
                  <a:ext uri="{0D108BD9-81ED-4DB2-BD59-A6C34878D82A}">
                    <a16:rowId xmlns:a16="http://schemas.microsoft.com/office/drawing/2014/main" val="842744752"/>
                  </a:ext>
                </a:extLst>
              </a:tr>
              <a:tr h="854875">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a:t>Total</a:t>
                      </a:r>
                    </a:p>
                    <a:p>
                      <a:pPr algn="ctr"/>
                      <a:endParaRPr lang="en-US" sz="1600" b="1"/>
                    </a:p>
                  </a:txBody>
                  <a:tcPr anchor="ctr"/>
                </a:tc>
                <a:tc hMerge="1">
                  <a:txBody>
                    <a:bodyPr/>
                    <a:lstStyle/>
                    <a:p>
                      <a:endParaRPr/>
                    </a:p>
                  </a:txBody>
                  <a:tcPr anchor="ctr"/>
                </a:tc>
                <a:tc>
                  <a:txBody>
                    <a:bodyPr/>
                    <a:lstStyle/>
                    <a:p>
                      <a:pPr algn="ctr"/>
                      <a:r>
                        <a:rPr lang="en-US" sz="1600" b="1" strike="noStrike"/>
                        <a:t>290</a:t>
                      </a:r>
                    </a:p>
                    <a:p>
                      <a:pPr algn="ctr"/>
                      <a:r>
                        <a:rPr lang="en-US" sz="1600" b="1" strike="noStrike"/>
                        <a:t>61%</a:t>
                      </a:r>
                    </a:p>
                  </a:txBody>
                  <a:tcPr anchor="ctr"/>
                </a:tc>
                <a:tc>
                  <a:txBody>
                    <a:bodyPr/>
                    <a:lstStyle/>
                    <a:p>
                      <a:pPr algn="ctr"/>
                      <a:r>
                        <a:rPr lang="en-US" sz="1600" b="1" strike="noStrike"/>
                        <a:t>184</a:t>
                      </a:r>
                    </a:p>
                    <a:p>
                      <a:pPr algn="ctr"/>
                      <a:r>
                        <a:rPr lang="en-US" sz="1600" b="1" strike="noStrike"/>
                        <a:t>39%</a:t>
                      </a:r>
                    </a:p>
                    <a:p>
                      <a:pPr algn="ctr"/>
                      <a:endParaRPr lang="en-US" sz="1600" b="1" strike="noStrike"/>
                    </a:p>
                  </a:txBody>
                  <a:tcPr anchor="ctr"/>
                </a:tc>
                <a:tc>
                  <a:txBody>
                    <a:bodyPr/>
                    <a:lstStyle/>
                    <a:p>
                      <a:pPr algn="ctr"/>
                      <a:r>
                        <a:rPr lang="en-US" sz="1600" b="1" dirty="0"/>
                        <a:t>474</a:t>
                      </a:r>
                    </a:p>
                  </a:txBody>
                  <a:tcPr anchor="ctr"/>
                </a:tc>
                <a:extLst>
                  <a:ext uri="{0D108BD9-81ED-4DB2-BD59-A6C34878D82A}">
                    <a16:rowId xmlns:a16="http://schemas.microsoft.com/office/drawing/2014/main" val="638540027"/>
                  </a:ext>
                </a:extLst>
              </a:tr>
            </a:tbl>
          </a:graphicData>
        </a:graphic>
      </p:graphicFrame>
      <p:graphicFrame>
        <p:nvGraphicFramePr>
          <p:cNvPr id="6" name="Table 5">
            <a:extLst>
              <a:ext uri="{FF2B5EF4-FFF2-40B4-BE49-F238E27FC236}">
                <a16:creationId xmlns:a16="http://schemas.microsoft.com/office/drawing/2014/main" id="{C83648C6-FD43-B82B-1074-277B6420C0E1}"/>
              </a:ext>
            </a:extLst>
          </p:cNvPr>
          <p:cNvGraphicFramePr>
            <a:graphicFrameLocks noGrp="1"/>
          </p:cNvGraphicFramePr>
          <p:nvPr>
            <p:extLst>
              <p:ext uri="{D42A27DB-BD31-4B8C-83A1-F6EECF244321}">
                <p14:modId xmlns:p14="http://schemas.microsoft.com/office/powerpoint/2010/main" val="3741733457"/>
              </p:ext>
            </p:extLst>
          </p:nvPr>
        </p:nvGraphicFramePr>
        <p:xfrm>
          <a:off x="4357697" y="3635326"/>
          <a:ext cx="3487374" cy="3139440"/>
        </p:xfrm>
        <a:graphic>
          <a:graphicData uri="http://schemas.openxmlformats.org/drawingml/2006/table">
            <a:tbl>
              <a:tblPr firstRow="1" bandRow="1">
                <a:tableStyleId>{5940675A-B579-460E-94D1-54222C63F5DA}</a:tableStyleId>
              </a:tblPr>
              <a:tblGrid>
                <a:gridCol w="401477">
                  <a:extLst>
                    <a:ext uri="{9D8B030D-6E8A-4147-A177-3AD203B41FA5}">
                      <a16:colId xmlns:a16="http://schemas.microsoft.com/office/drawing/2014/main" val="2997840181"/>
                    </a:ext>
                  </a:extLst>
                </a:gridCol>
                <a:gridCol w="377867">
                  <a:extLst>
                    <a:ext uri="{9D8B030D-6E8A-4147-A177-3AD203B41FA5}">
                      <a16:colId xmlns:a16="http://schemas.microsoft.com/office/drawing/2014/main" val="424595022"/>
                    </a:ext>
                  </a:extLst>
                </a:gridCol>
                <a:gridCol w="1137138">
                  <a:extLst>
                    <a:ext uri="{9D8B030D-6E8A-4147-A177-3AD203B41FA5}">
                      <a16:colId xmlns:a16="http://schemas.microsoft.com/office/drawing/2014/main" val="3774893902"/>
                    </a:ext>
                  </a:extLst>
                </a:gridCol>
                <a:gridCol w="873417">
                  <a:extLst>
                    <a:ext uri="{9D8B030D-6E8A-4147-A177-3AD203B41FA5}">
                      <a16:colId xmlns:a16="http://schemas.microsoft.com/office/drawing/2014/main" val="2818638303"/>
                    </a:ext>
                  </a:extLst>
                </a:gridCol>
                <a:gridCol w="697475">
                  <a:extLst>
                    <a:ext uri="{9D8B030D-6E8A-4147-A177-3AD203B41FA5}">
                      <a16:colId xmlns:a16="http://schemas.microsoft.com/office/drawing/2014/main" val="296430935"/>
                    </a:ext>
                  </a:extLst>
                </a:gridCol>
              </a:tblGrid>
              <a:tr h="216921">
                <a:tc>
                  <a:txBody>
                    <a:bodyPr/>
                    <a:lstStyle/>
                    <a:p>
                      <a:pPr algn="ctr"/>
                      <a:endParaRPr lang="en-US" sz="1600"/>
                    </a:p>
                  </a:txBody>
                  <a:tcPr anchor="ctr"/>
                </a:tc>
                <a:tc>
                  <a:txBody>
                    <a:bodyPr/>
                    <a:lstStyle/>
                    <a:p>
                      <a:pPr algn="ctr"/>
                      <a:endParaRPr lang="en-US" sz="1600"/>
                    </a:p>
                  </a:txBody>
                  <a:tcPr anchor="ctr"/>
                </a:tc>
                <a:tc gridSpan="2">
                  <a:txBody>
                    <a:bodyPr/>
                    <a:lstStyle/>
                    <a:p>
                      <a:pPr algn="ctr"/>
                      <a:r>
                        <a:rPr lang="en-US" sz="1600" b="1"/>
                        <a:t>OKN-C-STEP</a:t>
                      </a:r>
                    </a:p>
                  </a:txBody>
                  <a:tcPr anchor="ctr"/>
                </a:tc>
                <a:tc hMerge="1">
                  <a:txBody>
                    <a:bodyPr/>
                    <a:lstStyle/>
                    <a:p>
                      <a:endParaRPr lang="en-US"/>
                    </a:p>
                  </a:txBody>
                  <a:tcPr/>
                </a:tc>
                <a:tc>
                  <a:txBody>
                    <a:bodyPr/>
                    <a:lstStyle/>
                    <a:p>
                      <a:pPr algn="ctr"/>
                      <a:endParaRPr lang="en-US" sz="1600"/>
                    </a:p>
                  </a:txBody>
                  <a:tcPr anchor="ctr"/>
                </a:tc>
                <a:extLst>
                  <a:ext uri="{0D108BD9-81ED-4DB2-BD59-A6C34878D82A}">
                    <a16:rowId xmlns:a16="http://schemas.microsoft.com/office/drawing/2014/main" val="799697033"/>
                  </a:ext>
                </a:extLst>
              </a:tr>
              <a:tr h="294758">
                <a:tc>
                  <a:txBody>
                    <a:bodyPr/>
                    <a:lstStyle/>
                    <a:p>
                      <a:pPr algn="ctr"/>
                      <a:endParaRPr lang="en-US" sz="1600"/>
                    </a:p>
                  </a:txBody>
                  <a:tcPr anchor="ctr"/>
                </a:tc>
                <a:tc>
                  <a:txBody>
                    <a:bodyPr/>
                    <a:lstStyle/>
                    <a:p>
                      <a:pPr algn="ctr"/>
                      <a:endParaRPr lang="en-US" sz="1600"/>
                    </a:p>
                  </a:txBody>
                  <a:tcPr anchor="ctr"/>
                </a:tc>
                <a:tc>
                  <a:txBody>
                    <a:bodyPr/>
                    <a:lstStyle/>
                    <a:p>
                      <a:pPr algn="ctr"/>
                      <a:r>
                        <a:rPr lang="en-US" sz="1600" b="1"/>
                        <a:t>Present</a:t>
                      </a:r>
                    </a:p>
                  </a:txBody>
                  <a:tcPr anchor="ctr"/>
                </a:tc>
                <a:tc>
                  <a:txBody>
                    <a:bodyPr/>
                    <a:lstStyle/>
                    <a:p>
                      <a:pPr algn="ctr"/>
                      <a:r>
                        <a:rPr lang="en-US" sz="1600" b="1"/>
                        <a:t>Absent</a:t>
                      </a:r>
                    </a:p>
                  </a:txBody>
                  <a:tcPr anchor="ctr"/>
                </a:tc>
                <a:tc>
                  <a:txBody>
                    <a:bodyPr/>
                    <a:lstStyle/>
                    <a:p>
                      <a:pPr algn="ctr"/>
                      <a:r>
                        <a:rPr lang="en-US" sz="1600" b="1"/>
                        <a:t>Total</a:t>
                      </a:r>
                    </a:p>
                  </a:txBody>
                  <a:tcPr anchor="ctr"/>
                </a:tc>
                <a:extLst>
                  <a:ext uri="{0D108BD9-81ED-4DB2-BD59-A6C34878D82A}">
                    <a16:rowId xmlns:a16="http://schemas.microsoft.com/office/drawing/2014/main" val="3079520751"/>
                  </a:ext>
                </a:extLst>
              </a:tr>
              <a:tr h="713744">
                <a:tc rowSpan="2">
                  <a:txBody>
                    <a:bodyPr/>
                    <a:lstStyle/>
                    <a:p>
                      <a:pPr algn="ctr"/>
                      <a:r>
                        <a:rPr lang="en-US" sz="1600" b="1"/>
                        <a:t>Human</a:t>
                      </a:r>
                    </a:p>
                  </a:txBody>
                  <a:tcPr vert="vert270" anchor="ctr"/>
                </a:tc>
                <a:tc>
                  <a:txBody>
                    <a:bodyPr/>
                    <a:lstStyle/>
                    <a:p>
                      <a:pPr algn="ctr"/>
                      <a:r>
                        <a:rPr lang="en-US" sz="1600" b="1"/>
                        <a:t>Present</a:t>
                      </a:r>
                    </a:p>
                  </a:txBody>
                  <a:tcPr vert="vert270" anchor="ctr"/>
                </a:tc>
                <a:tc>
                  <a:txBody>
                    <a:bodyPr/>
                    <a:lstStyle/>
                    <a:p>
                      <a:pPr algn="ctr"/>
                      <a:r>
                        <a:rPr lang="en-US" sz="1600" strike="noStrike"/>
                        <a:t>TP</a:t>
                      </a:r>
                    </a:p>
                    <a:p>
                      <a:pPr algn="ctr"/>
                      <a:r>
                        <a:rPr lang="en-US" sz="1600" strike="noStrike"/>
                        <a:t>297</a:t>
                      </a:r>
                    </a:p>
                    <a:p>
                      <a:pPr algn="ctr"/>
                      <a:r>
                        <a:rPr lang="en-US" sz="1600" strike="noStrike"/>
                        <a:t>63%</a:t>
                      </a:r>
                    </a:p>
                  </a:txBody>
                  <a:tcPr anchor="ctr"/>
                </a:tc>
                <a:tc>
                  <a:txBody>
                    <a:bodyPr/>
                    <a:lstStyle/>
                    <a:p>
                      <a:pPr algn="ctr"/>
                      <a:r>
                        <a:rPr lang="en-US" sz="1600" strike="noStrike"/>
                        <a:t>FN</a:t>
                      </a:r>
                    </a:p>
                    <a:p>
                      <a:pPr algn="ctr"/>
                      <a:r>
                        <a:rPr lang="en-US" sz="1600" strike="noStrike"/>
                        <a:t>23</a:t>
                      </a:r>
                    </a:p>
                    <a:p>
                      <a:pPr algn="ctr"/>
                      <a:r>
                        <a:rPr lang="en-US" sz="1600" strike="noStrike"/>
                        <a:t>5%</a:t>
                      </a:r>
                    </a:p>
                  </a:txBody>
                  <a:tcPr anchor="ctr"/>
                </a:tc>
                <a:tc>
                  <a:txBody>
                    <a:bodyPr/>
                    <a:lstStyle/>
                    <a:p>
                      <a:pPr algn="ctr"/>
                      <a:r>
                        <a:rPr lang="en-US" sz="1600" b="1"/>
                        <a:t>320</a:t>
                      </a:r>
                    </a:p>
                    <a:p>
                      <a:pPr algn="ctr"/>
                      <a:r>
                        <a:rPr lang="en-US" sz="1600" b="1"/>
                        <a:t>68%</a:t>
                      </a:r>
                    </a:p>
                  </a:txBody>
                  <a:tcPr anchor="ctr"/>
                </a:tc>
                <a:extLst>
                  <a:ext uri="{0D108BD9-81ED-4DB2-BD59-A6C34878D82A}">
                    <a16:rowId xmlns:a16="http://schemas.microsoft.com/office/drawing/2014/main" val="2635440572"/>
                  </a:ext>
                </a:extLst>
              </a:tr>
              <a:tr h="524995">
                <a:tc vMerge="1">
                  <a:txBody>
                    <a:bodyPr/>
                    <a:lstStyle/>
                    <a:p>
                      <a:endParaRPr lang="en-US"/>
                    </a:p>
                  </a:txBody>
                  <a:tcPr/>
                </a:tc>
                <a:tc>
                  <a:txBody>
                    <a:bodyPr/>
                    <a:lstStyle/>
                    <a:p>
                      <a:pPr algn="ctr"/>
                      <a:r>
                        <a:rPr lang="en-US" sz="1600" b="1"/>
                        <a:t>Absent</a:t>
                      </a:r>
                    </a:p>
                  </a:txBody>
                  <a:tcPr vert="vert270" anchor="ctr"/>
                </a:tc>
                <a:tc>
                  <a:txBody>
                    <a:bodyPr/>
                    <a:lstStyle/>
                    <a:p>
                      <a:pPr algn="ctr"/>
                      <a:r>
                        <a:rPr lang="en-US" sz="1600" strike="noStrike"/>
                        <a:t>FP</a:t>
                      </a:r>
                    </a:p>
                    <a:p>
                      <a:pPr algn="ctr"/>
                      <a:r>
                        <a:rPr lang="en-US" sz="1600" strike="noStrike"/>
                        <a:t>13</a:t>
                      </a:r>
                    </a:p>
                    <a:p>
                      <a:pPr algn="ctr"/>
                      <a:r>
                        <a:rPr lang="en-US" sz="1600" strike="noStrike"/>
                        <a:t>3%</a:t>
                      </a:r>
                    </a:p>
                  </a:txBody>
                  <a:tcPr anchor="ctr"/>
                </a:tc>
                <a:tc>
                  <a:txBody>
                    <a:bodyPr/>
                    <a:lstStyle/>
                    <a:p>
                      <a:pPr algn="ctr"/>
                      <a:r>
                        <a:rPr lang="en-US" sz="1600" strike="noStrike"/>
                        <a:t>TN</a:t>
                      </a:r>
                    </a:p>
                    <a:p>
                      <a:pPr algn="ctr"/>
                      <a:r>
                        <a:rPr lang="en-US" sz="1600" strike="noStrike"/>
                        <a:t>141</a:t>
                      </a:r>
                    </a:p>
                    <a:p>
                      <a:pPr algn="ctr"/>
                      <a:r>
                        <a:rPr lang="en-US" sz="1600" strike="noStrike"/>
                        <a:t>30%</a:t>
                      </a:r>
                    </a:p>
                  </a:txBody>
                  <a:tcPr anchor="ctr"/>
                </a:tc>
                <a:tc>
                  <a:txBody>
                    <a:bodyPr/>
                    <a:lstStyle/>
                    <a:p>
                      <a:pPr algn="ctr"/>
                      <a:r>
                        <a:rPr lang="en-US" sz="1600" b="1"/>
                        <a:t>154</a:t>
                      </a:r>
                    </a:p>
                    <a:p>
                      <a:pPr algn="ctr"/>
                      <a:r>
                        <a:rPr lang="en-US" sz="1600" b="1"/>
                        <a:t>32%</a:t>
                      </a:r>
                    </a:p>
                    <a:p>
                      <a:pPr algn="ctr"/>
                      <a:endParaRPr lang="en-US" sz="1600" b="1"/>
                    </a:p>
                  </a:txBody>
                  <a:tcPr anchor="ctr"/>
                </a:tc>
                <a:extLst>
                  <a:ext uri="{0D108BD9-81ED-4DB2-BD59-A6C34878D82A}">
                    <a16:rowId xmlns:a16="http://schemas.microsoft.com/office/drawing/2014/main" val="842744752"/>
                  </a:ext>
                </a:extLst>
              </a:tr>
              <a:tr h="713744">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a:t>Total</a:t>
                      </a:r>
                    </a:p>
                    <a:p>
                      <a:pPr algn="ctr"/>
                      <a:endParaRPr lang="en-US" sz="1600" b="1"/>
                    </a:p>
                  </a:txBody>
                  <a:tcPr anchor="ctr"/>
                </a:tc>
                <a:tc hMerge="1">
                  <a:txBody>
                    <a:bodyPr/>
                    <a:lstStyle/>
                    <a:p>
                      <a:endParaRPr/>
                    </a:p>
                  </a:txBody>
                  <a:tcPr anchor="ctr"/>
                </a:tc>
                <a:tc>
                  <a:txBody>
                    <a:bodyPr/>
                    <a:lstStyle/>
                    <a:p>
                      <a:pPr algn="ctr"/>
                      <a:r>
                        <a:rPr lang="en-US" sz="1600" b="1" strike="noStrike"/>
                        <a:t>310</a:t>
                      </a:r>
                    </a:p>
                    <a:p>
                      <a:pPr algn="ctr"/>
                      <a:r>
                        <a:rPr lang="en-US" sz="1600" b="1" strike="noStrike"/>
                        <a:t>65%</a:t>
                      </a:r>
                    </a:p>
                  </a:txBody>
                  <a:tcPr anchor="ctr"/>
                </a:tc>
                <a:tc>
                  <a:txBody>
                    <a:bodyPr/>
                    <a:lstStyle/>
                    <a:p>
                      <a:pPr algn="ctr"/>
                      <a:r>
                        <a:rPr lang="en-US" sz="1600" b="1" strike="noStrike" dirty="0"/>
                        <a:t>164</a:t>
                      </a:r>
                    </a:p>
                    <a:p>
                      <a:pPr algn="ctr"/>
                      <a:r>
                        <a:rPr lang="en-US" sz="1600" b="1" strike="noStrike" dirty="0"/>
                        <a:t>35%</a:t>
                      </a:r>
                    </a:p>
                    <a:p>
                      <a:pPr algn="ctr"/>
                      <a:endParaRPr lang="en-US" sz="1600" b="1" strike="noStrike" dirty="0"/>
                    </a:p>
                  </a:txBody>
                  <a:tcPr anchor="ctr"/>
                </a:tc>
                <a:tc>
                  <a:txBody>
                    <a:bodyPr/>
                    <a:lstStyle/>
                    <a:p>
                      <a:pPr algn="ctr"/>
                      <a:r>
                        <a:rPr lang="en-US" sz="1600" b="1" dirty="0"/>
                        <a:t>474</a:t>
                      </a:r>
                    </a:p>
                  </a:txBody>
                  <a:tcPr anchor="ctr"/>
                </a:tc>
                <a:extLst>
                  <a:ext uri="{0D108BD9-81ED-4DB2-BD59-A6C34878D82A}">
                    <a16:rowId xmlns:a16="http://schemas.microsoft.com/office/drawing/2014/main" val="638540027"/>
                  </a:ext>
                </a:extLst>
              </a:tr>
            </a:tbl>
          </a:graphicData>
        </a:graphic>
      </p:graphicFrame>
      <p:graphicFrame>
        <p:nvGraphicFramePr>
          <p:cNvPr id="7" name="Table 6">
            <a:extLst>
              <a:ext uri="{FF2B5EF4-FFF2-40B4-BE49-F238E27FC236}">
                <a16:creationId xmlns:a16="http://schemas.microsoft.com/office/drawing/2014/main" id="{58F9D615-8ADF-237D-095E-8CEBB3F277D7}"/>
              </a:ext>
            </a:extLst>
          </p:cNvPr>
          <p:cNvGraphicFramePr>
            <a:graphicFrameLocks noGrp="1"/>
          </p:cNvGraphicFramePr>
          <p:nvPr>
            <p:extLst>
              <p:ext uri="{D42A27DB-BD31-4B8C-83A1-F6EECF244321}">
                <p14:modId xmlns:p14="http://schemas.microsoft.com/office/powerpoint/2010/main" val="1011708780"/>
              </p:ext>
            </p:extLst>
          </p:nvPr>
        </p:nvGraphicFramePr>
        <p:xfrm>
          <a:off x="8434547" y="155692"/>
          <a:ext cx="3494905" cy="3273309"/>
        </p:xfrm>
        <a:graphic>
          <a:graphicData uri="http://schemas.openxmlformats.org/drawingml/2006/table">
            <a:tbl>
              <a:tblPr firstRow="1" bandRow="1">
                <a:tableStyleId>{5940675A-B579-460E-94D1-54222C63F5DA}</a:tableStyleId>
              </a:tblPr>
              <a:tblGrid>
                <a:gridCol w="319967">
                  <a:extLst>
                    <a:ext uri="{9D8B030D-6E8A-4147-A177-3AD203B41FA5}">
                      <a16:colId xmlns:a16="http://schemas.microsoft.com/office/drawing/2014/main" val="2997840181"/>
                    </a:ext>
                  </a:extLst>
                </a:gridCol>
                <a:gridCol w="430555">
                  <a:extLst>
                    <a:ext uri="{9D8B030D-6E8A-4147-A177-3AD203B41FA5}">
                      <a16:colId xmlns:a16="http://schemas.microsoft.com/office/drawing/2014/main" val="424595022"/>
                    </a:ext>
                  </a:extLst>
                </a:gridCol>
                <a:gridCol w="1215861">
                  <a:extLst>
                    <a:ext uri="{9D8B030D-6E8A-4147-A177-3AD203B41FA5}">
                      <a16:colId xmlns:a16="http://schemas.microsoft.com/office/drawing/2014/main" val="3774893902"/>
                    </a:ext>
                  </a:extLst>
                </a:gridCol>
                <a:gridCol w="829541">
                  <a:extLst>
                    <a:ext uri="{9D8B030D-6E8A-4147-A177-3AD203B41FA5}">
                      <a16:colId xmlns:a16="http://schemas.microsoft.com/office/drawing/2014/main" val="2818638303"/>
                    </a:ext>
                  </a:extLst>
                </a:gridCol>
                <a:gridCol w="698981">
                  <a:extLst>
                    <a:ext uri="{9D8B030D-6E8A-4147-A177-3AD203B41FA5}">
                      <a16:colId xmlns:a16="http://schemas.microsoft.com/office/drawing/2014/main" val="296430935"/>
                    </a:ext>
                  </a:extLst>
                </a:gridCol>
              </a:tblGrid>
              <a:tr h="351015">
                <a:tc>
                  <a:txBody>
                    <a:bodyPr/>
                    <a:lstStyle/>
                    <a:p>
                      <a:pPr algn="ctr"/>
                      <a:endParaRPr lang="en-US" sz="1600"/>
                    </a:p>
                  </a:txBody>
                  <a:tcPr anchor="ctr"/>
                </a:tc>
                <a:tc>
                  <a:txBody>
                    <a:bodyPr/>
                    <a:lstStyle/>
                    <a:p>
                      <a:pPr algn="ctr"/>
                      <a:endParaRPr lang="en-US" sz="1600"/>
                    </a:p>
                  </a:txBody>
                  <a:tcPr anchor="ctr"/>
                </a:tc>
                <a:tc gridSpan="2">
                  <a:txBody>
                    <a:bodyPr/>
                    <a:lstStyle/>
                    <a:p>
                      <a:pPr algn="ctr"/>
                      <a:r>
                        <a:rPr lang="en-US" sz="1600" b="1"/>
                        <a:t>OKN-MMIC</a:t>
                      </a:r>
                    </a:p>
                  </a:txBody>
                  <a:tcPr anchor="ctr"/>
                </a:tc>
                <a:tc hMerge="1">
                  <a:txBody>
                    <a:bodyPr/>
                    <a:lstStyle/>
                    <a:p>
                      <a:endParaRPr lang="en-US"/>
                    </a:p>
                  </a:txBody>
                  <a:tcPr/>
                </a:tc>
                <a:tc>
                  <a:txBody>
                    <a:bodyPr/>
                    <a:lstStyle/>
                    <a:p>
                      <a:pPr algn="ctr"/>
                      <a:endParaRPr lang="en-US" sz="1600"/>
                    </a:p>
                  </a:txBody>
                  <a:tcPr anchor="ctr"/>
                </a:tc>
                <a:extLst>
                  <a:ext uri="{0D108BD9-81ED-4DB2-BD59-A6C34878D82A}">
                    <a16:rowId xmlns:a16="http://schemas.microsoft.com/office/drawing/2014/main" val="799697033"/>
                  </a:ext>
                </a:extLst>
              </a:tr>
              <a:tr h="352526">
                <a:tc>
                  <a:txBody>
                    <a:bodyPr/>
                    <a:lstStyle/>
                    <a:p>
                      <a:pPr algn="ctr"/>
                      <a:endParaRPr lang="en-US" sz="1600"/>
                    </a:p>
                  </a:txBody>
                  <a:tcPr anchor="ctr"/>
                </a:tc>
                <a:tc>
                  <a:txBody>
                    <a:bodyPr/>
                    <a:lstStyle/>
                    <a:p>
                      <a:pPr algn="ctr"/>
                      <a:endParaRPr lang="en-US" sz="1600"/>
                    </a:p>
                  </a:txBody>
                  <a:tcPr anchor="ctr"/>
                </a:tc>
                <a:tc>
                  <a:txBody>
                    <a:bodyPr/>
                    <a:lstStyle/>
                    <a:p>
                      <a:pPr algn="ctr"/>
                      <a:r>
                        <a:rPr lang="en-US" sz="1600" b="1"/>
                        <a:t>Present</a:t>
                      </a:r>
                    </a:p>
                  </a:txBody>
                  <a:tcPr anchor="ctr"/>
                </a:tc>
                <a:tc>
                  <a:txBody>
                    <a:bodyPr/>
                    <a:lstStyle/>
                    <a:p>
                      <a:pPr algn="ctr"/>
                      <a:r>
                        <a:rPr lang="en-US" sz="1600" b="1"/>
                        <a:t>Absent</a:t>
                      </a:r>
                    </a:p>
                  </a:txBody>
                  <a:tcPr anchor="ctr"/>
                </a:tc>
                <a:tc>
                  <a:txBody>
                    <a:bodyPr/>
                    <a:lstStyle/>
                    <a:p>
                      <a:pPr algn="ctr"/>
                      <a:r>
                        <a:rPr lang="en-US" sz="1600" b="1"/>
                        <a:t>Total</a:t>
                      </a:r>
                    </a:p>
                  </a:txBody>
                  <a:tcPr anchor="ctr"/>
                </a:tc>
                <a:extLst>
                  <a:ext uri="{0D108BD9-81ED-4DB2-BD59-A6C34878D82A}">
                    <a16:rowId xmlns:a16="http://schemas.microsoft.com/office/drawing/2014/main" val="3079520751"/>
                  </a:ext>
                </a:extLst>
              </a:tr>
              <a:tr h="861583">
                <a:tc rowSpan="2">
                  <a:txBody>
                    <a:bodyPr/>
                    <a:lstStyle/>
                    <a:p>
                      <a:pPr algn="ctr"/>
                      <a:r>
                        <a:rPr lang="en-US" sz="1600" b="1"/>
                        <a:t>Human</a:t>
                      </a:r>
                    </a:p>
                  </a:txBody>
                  <a:tcPr vert="vert270" anchor="ctr"/>
                </a:tc>
                <a:tc>
                  <a:txBody>
                    <a:bodyPr/>
                    <a:lstStyle/>
                    <a:p>
                      <a:pPr algn="ctr"/>
                      <a:r>
                        <a:rPr lang="en-US" sz="1600" b="1"/>
                        <a:t>Present</a:t>
                      </a:r>
                    </a:p>
                  </a:txBody>
                  <a:tcPr vert="vert270" anchor="ctr"/>
                </a:tc>
                <a:tc>
                  <a:txBody>
                    <a:bodyPr/>
                    <a:lstStyle/>
                    <a:p>
                      <a:pPr algn="ctr"/>
                      <a:r>
                        <a:rPr lang="en-US" sz="1600" strike="noStrike"/>
                        <a:t>TP</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strike="noStrike"/>
                        <a:t>284</a:t>
                      </a:r>
                    </a:p>
                    <a:p>
                      <a:pPr algn="ctr"/>
                      <a:r>
                        <a:rPr lang="en-US" sz="1600" strike="noStrike"/>
                        <a:t>60%</a:t>
                      </a:r>
                    </a:p>
                  </a:txBody>
                  <a:tcPr anchor="ctr"/>
                </a:tc>
                <a:tc>
                  <a:txBody>
                    <a:bodyPr/>
                    <a:lstStyle/>
                    <a:p>
                      <a:pPr algn="ctr"/>
                      <a:r>
                        <a:rPr lang="en-US" sz="1600" strike="noStrike"/>
                        <a:t>FN</a:t>
                      </a:r>
                    </a:p>
                    <a:p>
                      <a:pPr algn="ctr"/>
                      <a:r>
                        <a:rPr lang="en-US" sz="1600" strike="noStrike"/>
                        <a:t>36</a:t>
                      </a:r>
                    </a:p>
                    <a:p>
                      <a:pPr algn="ctr"/>
                      <a:r>
                        <a:rPr lang="en-US" sz="1600" strike="noStrike"/>
                        <a:t>8%</a:t>
                      </a:r>
                    </a:p>
                  </a:txBody>
                  <a:tcPr anchor="ctr"/>
                </a:tc>
                <a:tc>
                  <a:txBody>
                    <a:bodyPr/>
                    <a:lstStyle/>
                    <a:p>
                      <a:pPr algn="ctr"/>
                      <a:r>
                        <a:rPr lang="en-US" sz="1600" b="1"/>
                        <a:t>320</a:t>
                      </a:r>
                    </a:p>
                    <a:p>
                      <a:pPr algn="ctr"/>
                      <a:r>
                        <a:rPr lang="en-US" sz="1600" b="1"/>
                        <a:t>68%</a:t>
                      </a:r>
                    </a:p>
                  </a:txBody>
                  <a:tcPr anchor="ctr"/>
                </a:tc>
                <a:extLst>
                  <a:ext uri="{0D108BD9-81ED-4DB2-BD59-A6C34878D82A}">
                    <a16:rowId xmlns:a16="http://schemas.microsoft.com/office/drawing/2014/main" val="2635440572"/>
                  </a:ext>
                </a:extLst>
              </a:tr>
              <a:tr h="861583">
                <a:tc vMerge="1">
                  <a:txBody>
                    <a:bodyPr/>
                    <a:lstStyle/>
                    <a:p>
                      <a:endParaRPr lang="en-US"/>
                    </a:p>
                  </a:txBody>
                  <a:tcPr/>
                </a:tc>
                <a:tc>
                  <a:txBody>
                    <a:bodyPr/>
                    <a:lstStyle/>
                    <a:p>
                      <a:pPr algn="ctr"/>
                      <a:r>
                        <a:rPr lang="en-US" sz="1600" b="1"/>
                        <a:t>Absent</a:t>
                      </a:r>
                    </a:p>
                  </a:txBody>
                  <a:tcPr vert="vert270" anchor="ctr"/>
                </a:tc>
                <a:tc>
                  <a:txBody>
                    <a:bodyPr/>
                    <a:lstStyle/>
                    <a:p>
                      <a:pPr algn="ctr"/>
                      <a:r>
                        <a:rPr lang="en-US" sz="1600" strike="noStrike"/>
                        <a:t>FP</a:t>
                      </a:r>
                    </a:p>
                    <a:p>
                      <a:pPr algn="ctr"/>
                      <a:r>
                        <a:rPr lang="en-US" sz="1600" strike="noStrike"/>
                        <a:t>8</a:t>
                      </a:r>
                    </a:p>
                    <a:p>
                      <a:pPr algn="ctr"/>
                      <a:r>
                        <a:rPr lang="en-US" sz="1600" strike="noStrike"/>
                        <a:t>2%</a:t>
                      </a:r>
                    </a:p>
                  </a:txBody>
                  <a:tcPr anchor="ctr"/>
                </a:tc>
                <a:tc>
                  <a:txBody>
                    <a:bodyPr/>
                    <a:lstStyle/>
                    <a:p>
                      <a:pPr algn="ctr"/>
                      <a:r>
                        <a:rPr lang="en-US" sz="1600" strike="noStrike"/>
                        <a:t>TN</a:t>
                      </a:r>
                    </a:p>
                    <a:p>
                      <a:pPr algn="ctr"/>
                      <a:r>
                        <a:rPr lang="en-US" sz="1600" strike="noStrike"/>
                        <a:t>146</a:t>
                      </a:r>
                    </a:p>
                    <a:p>
                      <a:pPr algn="ctr"/>
                      <a:r>
                        <a:rPr lang="en-US" sz="1600" strike="noStrike"/>
                        <a:t>31%</a:t>
                      </a:r>
                    </a:p>
                  </a:txBody>
                  <a:tcPr anchor="ctr"/>
                </a:tc>
                <a:tc>
                  <a:txBody>
                    <a:bodyPr/>
                    <a:lstStyle/>
                    <a:p>
                      <a:pPr algn="ctr"/>
                      <a:r>
                        <a:rPr lang="en-US" sz="1600" b="1"/>
                        <a:t>154</a:t>
                      </a:r>
                    </a:p>
                    <a:p>
                      <a:pPr algn="ctr"/>
                      <a:r>
                        <a:rPr lang="en-US" sz="1600" b="1"/>
                        <a:t>32%</a:t>
                      </a:r>
                    </a:p>
                    <a:p>
                      <a:pPr algn="ctr"/>
                      <a:endParaRPr lang="en-US" sz="1600" b="1"/>
                    </a:p>
                  </a:txBody>
                  <a:tcPr anchor="ctr"/>
                </a:tc>
                <a:extLst>
                  <a:ext uri="{0D108BD9-81ED-4DB2-BD59-A6C34878D82A}">
                    <a16:rowId xmlns:a16="http://schemas.microsoft.com/office/drawing/2014/main" val="842744752"/>
                  </a:ext>
                </a:extLst>
              </a:tr>
              <a:tr h="846602">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a:t>Total</a:t>
                      </a:r>
                    </a:p>
                  </a:txBody>
                  <a:tcPr anchor="ctr"/>
                </a:tc>
                <a:tc hMerge="1">
                  <a:txBody>
                    <a:bodyPr/>
                    <a:lstStyle/>
                    <a:p>
                      <a:endParaRPr/>
                    </a:p>
                  </a:txBody>
                  <a:tcPr anchor="ctr"/>
                </a:tc>
                <a:tc>
                  <a:txBody>
                    <a:bodyPr/>
                    <a:lstStyle/>
                    <a:p>
                      <a:pPr algn="ctr"/>
                      <a:r>
                        <a:rPr lang="en-US" sz="1600" b="1" strike="noStrike"/>
                        <a:t>292</a:t>
                      </a:r>
                    </a:p>
                    <a:p>
                      <a:pPr algn="ctr"/>
                      <a:r>
                        <a:rPr lang="en-US" sz="1600" b="1" strike="noStrike"/>
                        <a:t>62%</a:t>
                      </a:r>
                    </a:p>
                  </a:txBody>
                  <a:tcPr anchor="ctr"/>
                </a:tc>
                <a:tc>
                  <a:txBody>
                    <a:bodyPr/>
                    <a:lstStyle/>
                    <a:p>
                      <a:pPr algn="ctr"/>
                      <a:r>
                        <a:rPr lang="en-US" sz="1600" b="1" strike="noStrike" dirty="0"/>
                        <a:t>182</a:t>
                      </a:r>
                    </a:p>
                    <a:p>
                      <a:pPr algn="ctr"/>
                      <a:r>
                        <a:rPr lang="en-US" sz="1600" b="1" strike="noStrike" dirty="0"/>
                        <a:t>38%</a:t>
                      </a:r>
                    </a:p>
                  </a:txBody>
                  <a:tcPr anchor="ctr"/>
                </a:tc>
                <a:tc>
                  <a:txBody>
                    <a:bodyPr/>
                    <a:lstStyle/>
                    <a:p>
                      <a:pPr algn="ctr"/>
                      <a:r>
                        <a:rPr lang="en-US" sz="1600" b="1" dirty="0"/>
                        <a:t>474</a:t>
                      </a:r>
                    </a:p>
                  </a:txBody>
                  <a:tcPr anchor="ctr"/>
                </a:tc>
                <a:extLst>
                  <a:ext uri="{0D108BD9-81ED-4DB2-BD59-A6C34878D82A}">
                    <a16:rowId xmlns:a16="http://schemas.microsoft.com/office/drawing/2014/main" val="638540027"/>
                  </a:ext>
                </a:extLst>
              </a:tr>
            </a:tbl>
          </a:graphicData>
        </a:graphic>
      </p:graphicFrame>
      <p:graphicFrame>
        <p:nvGraphicFramePr>
          <p:cNvPr id="9" name="Table 8">
            <a:extLst>
              <a:ext uri="{FF2B5EF4-FFF2-40B4-BE49-F238E27FC236}">
                <a16:creationId xmlns:a16="http://schemas.microsoft.com/office/drawing/2014/main" id="{D5026619-511A-6C40-CEB0-DFF5D672F450}"/>
              </a:ext>
            </a:extLst>
          </p:cNvPr>
          <p:cNvGraphicFramePr>
            <a:graphicFrameLocks noGrp="1"/>
          </p:cNvGraphicFramePr>
          <p:nvPr>
            <p:extLst>
              <p:ext uri="{D42A27DB-BD31-4B8C-83A1-F6EECF244321}">
                <p14:modId xmlns:p14="http://schemas.microsoft.com/office/powerpoint/2010/main" val="2433954677"/>
              </p:ext>
            </p:extLst>
          </p:nvPr>
        </p:nvGraphicFramePr>
        <p:xfrm>
          <a:off x="8438206" y="3635326"/>
          <a:ext cx="3487374" cy="3139440"/>
        </p:xfrm>
        <a:graphic>
          <a:graphicData uri="http://schemas.openxmlformats.org/drawingml/2006/table">
            <a:tbl>
              <a:tblPr firstRow="1" bandRow="1">
                <a:tableStyleId>{5940675A-B579-460E-94D1-54222C63F5DA}</a:tableStyleId>
              </a:tblPr>
              <a:tblGrid>
                <a:gridCol w="359918">
                  <a:extLst>
                    <a:ext uri="{9D8B030D-6E8A-4147-A177-3AD203B41FA5}">
                      <a16:colId xmlns:a16="http://schemas.microsoft.com/office/drawing/2014/main" val="2997840181"/>
                    </a:ext>
                  </a:extLst>
                </a:gridCol>
                <a:gridCol w="402900">
                  <a:extLst>
                    <a:ext uri="{9D8B030D-6E8A-4147-A177-3AD203B41FA5}">
                      <a16:colId xmlns:a16="http://schemas.microsoft.com/office/drawing/2014/main" val="424595022"/>
                    </a:ext>
                  </a:extLst>
                </a:gridCol>
                <a:gridCol w="1124091">
                  <a:extLst>
                    <a:ext uri="{9D8B030D-6E8A-4147-A177-3AD203B41FA5}">
                      <a16:colId xmlns:a16="http://schemas.microsoft.com/office/drawing/2014/main" val="3774893902"/>
                    </a:ext>
                  </a:extLst>
                </a:gridCol>
                <a:gridCol w="906737">
                  <a:extLst>
                    <a:ext uri="{9D8B030D-6E8A-4147-A177-3AD203B41FA5}">
                      <a16:colId xmlns:a16="http://schemas.microsoft.com/office/drawing/2014/main" val="2818638303"/>
                    </a:ext>
                  </a:extLst>
                </a:gridCol>
                <a:gridCol w="693728">
                  <a:extLst>
                    <a:ext uri="{9D8B030D-6E8A-4147-A177-3AD203B41FA5}">
                      <a16:colId xmlns:a16="http://schemas.microsoft.com/office/drawing/2014/main" val="296430935"/>
                    </a:ext>
                  </a:extLst>
                </a:gridCol>
              </a:tblGrid>
              <a:tr h="324889">
                <a:tc>
                  <a:txBody>
                    <a:bodyPr/>
                    <a:lstStyle/>
                    <a:p>
                      <a:pPr algn="ctr"/>
                      <a:endParaRPr lang="en-US" sz="1600"/>
                    </a:p>
                  </a:txBody>
                  <a:tcPr anchor="ctr"/>
                </a:tc>
                <a:tc>
                  <a:txBody>
                    <a:bodyPr/>
                    <a:lstStyle/>
                    <a:p>
                      <a:pPr algn="ctr"/>
                      <a:endParaRPr lang="en-US" sz="1600"/>
                    </a:p>
                  </a:txBody>
                  <a:tcPr anchor="ctr"/>
                </a:tc>
                <a:tc gridSpan="2">
                  <a:txBody>
                    <a:bodyPr/>
                    <a:lstStyle/>
                    <a:p>
                      <a:pPr algn="ctr"/>
                      <a:r>
                        <a:rPr lang="en-US" sz="1600" b="1"/>
                        <a:t>OKN-MMIC-STEP</a:t>
                      </a:r>
                    </a:p>
                  </a:txBody>
                  <a:tcPr anchor="ctr"/>
                </a:tc>
                <a:tc hMerge="1">
                  <a:txBody>
                    <a:bodyPr/>
                    <a:lstStyle/>
                    <a:p>
                      <a:endParaRPr lang="en-US"/>
                    </a:p>
                  </a:txBody>
                  <a:tcPr/>
                </a:tc>
                <a:tc>
                  <a:txBody>
                    <a:bodyPr/>
                    <a:lstStyle/>
                    <a:p>
                      <a:pPr algn="ctr"/>
                      <a:endParaRPr lang="en-US" sz="1600"/>
                    </a:p>
                  </a:txBody>
                  <a:tcPr anchor="ctr"/>
                </a:tc>
                <a:extLst>
                  <a:ext uri="{0D108BD9-81ED-4DB2-BD59-A6C34878D82A}">
                    <a16:rowId xmlns:a16="http://schemas.microsoft.com/office/drawing/2014/main" val="799697033"/>
                  </a:ext>
                </a:extLst>
              </a:tr>
              <a:tr h="324889">
                <a:tc>
                  <a:txBody>
                    <a:bodyPr/>
                    <a:lstStyle/>
                    <a:p>
                      <a:pPr algn="ctr"/>
                      <a:endParaRPr lang="en-US" sz="1600"/>
                    </a:p>
                  </a:txBody>
                  <a:tcPr anchor="ctr"/>
                </a:tc>
                <a:tc>
                  <a:txBody>
                    <a:bodyPr/>
                    <a:lstStyle/>
                    <a:p>
                      <a:pPr algn="ctr"/>
                      <a:endParaRPr lang="en-US" sz="1600"/>
                    </a:p>
                  </a:txBody>
                  <a:tcPr anchor="ctr"/>
                </a:tc>
                <a:tc>
                  <a:txBody>
                    <a:bodyPr/>
                    <a:lstStyle/>
                    <a:p>
                      <a:pPr algn="ctr"/>
                      <a:r>
                        <a:rPr lang="en-US" sz="1600" b="1"/>
                        <a:t>Present</a:t>
                      </a:r>
                    </a:p>
                  </a:txBody>
                  <a:tcPr anchor="ctr"/>
                </a:tc>
                <a:tc>
                  <a:txBody>
                    <a:bodyPr/>
                    <a:lstStyle/>
                    <a:p>
                      <a:pPr algn="ctr"/>
                      <a:r>
                        <a:rPr lang="en-US" sz="1600" b="1"/>
                        <a:t>Absent</a:t>
                      </a:r>
                    </a:p>
                  </a:txBody>
                  <a:tcPr anchor="ctr"/>
                </a:tc>
                <a:tc>
                  <a:txBody>
                    <a:bodyPr/>
                    <a:lstStyle/>
                    <a:p>
                      <a:pPr algn="ctr"/>
                      <a:r>
                        <a:rPr lang="en-US" sz="1600" b="1"/>
                        <a:t>Total</a:t>
                      </a:r>
                    </a:p>
                  </a:txBody>
                  <a:tcPr anchor="ctr"/>
                </a:tc>
                <a:extLst>
                  <a:ext uri="{0D108BD9-81ED-4DB2-BD59-A6C34878D82A}">
                    <a16:rowId xmlns:a16="http://schemas.microsoft.com/office/drawing/2014/main" val="3079520751"/>
                  </a:ext>
                </a:extLst>
              </a:tr>
              <a:tr h="797453">
                <a:tc rowSpan="2">
                  <a:txBody>
                    <a:bodyPr/>
                    <a:lstStyle/>
                    <a:p>
                      <a:pPr algn="ctr"/>
                      <a:r>
                        <a:rPr lang="en-US" sz="1600" b="1"/>
                        <a:t>Human</a:t>
                      </a:r>
                    </a:p>
                  </a:txBody>
                  <a:tcPr vert="vert270" anchor="ctr"/>
                </a:tc>
                <a:tc>
                  <a:txBody>
                    <a:bodyPr/>
                    <a:lstStyle/>
                    <a:p>
                      <a:pPr algn="ctr"/>
                      <a:r>
                        <a:rPr lang="en-US" sz="1600" b="1"/>
                        <a:t>Present</a:t>
                      </a:r>
                    </a:p>
                  </a:txBody>
                  <a:tcPr vert="vert270" anchor="ctr"/>
                </a:tc>
                <a:tc>
                  <a:txBody>
                    <a:bodyPr/>
                    <a:lstStyle/>
                    <a:p>
                      <a:pPr algn="ctr"/>
                      <a:r>
                        <a:rPr lang="en-US" sz="1600" strike="noStrike"/>
                        <a:t>TP</a:t>
                      </a:r>
                    </a:p>
                    <a:p>
                      <a:pPr algn="ctr"/>
                      <a:r>
                        <a:rPr lang="en-US" sz="1600" strike="noStrike"/>
                        <a:t>304</a:t>
                      </a:r>
                    </a:p>
                    <a:p>
                      <a:pPr algn="ctr"/>
                      <a:r>
                        <a:rPr lang="en-US" sz="1600" strike="noStrike"/>
                        <a:t>64%</a:t>
                      </a:r>
                    </a:p>
                  </a:txBody>
                  <a:tcPr anchor="ctr"/>
                </a:tc>
                <a:tc>
                  <a:txBody>
                    <a:bodyPr/>
                    <a:lstStyle/>
                    <a:p>
                      <a:pPr algn="ctr"/>
                      <a:r>
                        <a:rPr lang="en-US" sz="1600" strike="noStrike"/>
                        <a:t>FN</a:t>
                      </a:r>
                    </a:p>
                    <a:p>
                      <a:pPr algn="ctr"/>
                      <a:r>
                        <a:rPr lang="en-US" sz="1600" strike="noStrike"/>
                        <a:t>16</a:t>
                      </a:r>
                    </a:p>
                    <a:p>
                      <a:pPr algn="ctr"/>
                      <a:r>
                        <a:rPr lang="en-US" sz="1600" strike="noStrike"/>
                        <a:t>3%</a:t>
                      </a:r>
                    </a:p>
                  </a:txBody>
                  <a:tcPr anchor="ctr"/>
                </a:tc>
                <a:tc>
                  <a:txBody>
                    <a:bodyPr/>
                    <a:lstStyle/>
                    <a:p>
                      <a:pPr algn="ctr"/>
                      <a:r>
                        <a:rPr lang="en-US" sz="1600" b="1"/>
                        <a:t>320</a:t>
                      </a:r>
                    </a:p>
                    <a:p>
                      <a:pPr algn="ctr"/>
                      <a:r>
                        <a:rPr lang="en-US" sz="1600" b="1"/>
                        <a:t>68%</a:t>
                      </a:r>
                    </a:p>
                  </a:txBody>
                  <a:tcPr anchor="ctr"/>
                </a:tc>
                <a:extLst>
                  <a:ext uri="{0D108BD9-81ED-4DB2-BD59-A6C34878D82A}">
                    <a16:rowId xmlns:a16="http://schemas.microsoft.com/office/drawing/2014/main" val="2635440572"/>
                  </a:ext>
                </a:extLst>
              </a:tr>
              <a:tr h="797453">
                <a:tc vMerge="1">
                  <a:txBody>
                    <a:bodyPr/>
                    <a:lstStyle/>
                    <a:p>
                      <a:endParaRPr lang="en-US"/>
                    </a:p>
                  </a:txBody>
                  <a:tcPr/>
                </a:tc>
                <a:tc>
                  <a:txBody>
                    <a:bodyPr/>
                    <a:lstStyle/>
                    <a:p>
                      <a:pPr algn="ctr"/>
                      <a:r>
                        <a:rPr lang="en-US" sz="1600" b="1"/>
                        <a:t>Absent</a:t>
                      </a:r>
                    </a:p>
                  </a:txBody>
                  <a:tcPr vert="vert270" anchor="ctr"/>
                </a:tc>
                <a:tc>
                  <a:txBody>
                    <a:bodyPr/>
                    <a:lstStyle/>
                    <a:p>
                      <a:pPr algn="ctr"/>
                      <a:r>
                        <a:rPr lang="en-US" sz="1600" strike="noStrike"/>
                        <a:t>FP</a:t>
                      </a:r>
                    </a:p>
                    <a:p>
                      <a:pPr algn="ctr"/>
                      <a:r>
                        <a:rPr lang="en-US" sz="1600" strike="noStrike"/>
                        <a:t>15</a:t>
                      </a:r>
                    </a:p>
                    <a:p>
                      <a:pPr algn="ctr"/>
                      <a:r>
                        <a:rPr lang="en-US" sz="1600" strike="noStrike"/>
                        <a:t>3%</a:t>
                      </a:r>
                    </a:p>
                  </a:txBody>
                  <a:tcPr anchor="ctr"/>
                </a:tc>
                <a:tc>
                  <a:txBody>
                    <a:bodyPr/>
                    <a:lstStyle/>
                    <a:p>
                      <a:pPr algn="ctr"/>
                      <a:r>
                        <a:rPr lang="en-US" sz="1600" strike="noStrike"/>
                        <a:t>TN</a:t>
                      </a:r>
                    </a:p>
                    <a:p>
                      <a:pPr algn="ctr"/>
                      <a:r>
                        <a:rPr lang="en-US" sz="1600" strike="noStrike"/>
                        <a:t>139</a:t>
                      </a:r>
                    </a:p>
                    <a:p>
                      <a:pPr algn="ctr"/>
                      <a:r>
                        <a:rPr lang="en-US" sz="1600" strike="noStrike"/>
                        <a:t>29%</a:t>
                      </a:r>
                    </a:p>
                  </a:txBody>
                  <a:tcPr anchor="ctr"/>
                </a:tc>
                <a:tc>
                  <a:txBody>
                    <a:bodyPr/>
                    <a:lstStyle/>
                    <a:p>
                      <a:pPr algn="ctr"/>
                      <a:r>
                        <a:rPr lang="en-US" sz="1600" b="1"/>
                        <a:t>154</a:t>
                      </a:r>
                    </a:p>
                    <a:p>
                      <a:pPr algn="ctr"/>
                      <a:r>
                        <a:rPr lang="en-US" sz="1600" b="1"/>
                        <a:t>32%</a:t>
                      </a:r>
                    </a:p>
                    <a:p>
                      <a:pPr algn="ctr"/>
                      <a:endParaRPr lang="en-US" sz="1600" b="1"/>
                    </a:p>
                  </a:txBody>
                  <a:tcPr anchor="ctr"/>
                </a:tc>
                <a:extLst>
                  <a:ext uri="{0D108BD9-81ED-4DB2-BD59-A6C34878D82A}">
                    <a16:rowId xmlns:a16="http://schemas.microsoft.com/office/drawing/2014/main" val="842744752"/>
                  </a:ext>
                </a:extLst>
              </a:tr>
              <a:tr h="797453">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a:t>Total</a:t>
                      </a:r>
                    </a:p>
                  </a:txBody>
                  <a:tcPr anchor="ctr"/>
                </a:tc>
                <a:tc hMerge="1">
                  <a:txBody>
                    <a:bodyPr/>
                    <a:lstStyle/>
                    <a:p>
                      <a:endParaRPr/>
                    </a:p>
                  </a:txBody>
                  <a:tcPr anchor="ctr"/>
                </a:tc>
                <a:tc>
                  <a:txBody>
                    <a:bodyPr/>
                    <a:lstStyle/>
                    <a:p>
                      <a:pPr algn="ctr"/>
                      <a:r>
                        <a:rPr lang="en-US" sz="1600" b="1" strike="noStrike"/>
                        <a:t>319</a:t>
                      </a:r>
                    </a:p>
                    <a:p>
                      <a:pPr algn="ctr"/>
                      <a:r>
                        <a:rPr lang="en-US" sz="1600" b="1" strike="noStrike"/>
                        <a:t>67%</a:t>
                      </a:r>
                    </a:p>
                  </a:txBody>
                  <a:tcPr anchor="ctr"/>
                </a:tc>
                <a:tc>
                  <a:txBody>
                    <a:bodyPr/>
                    <a:lstStyle/>
                    <a:p>
                      <a:pPr algn="ctr"/>
                      <a:r>
                        <a:rPr lang="en-US" sz="1600" b="1" strike="noStrike"/>
                        <a:t>155</a:t>
                      </a:r>
                    </a:p>
                    <a:p>
                      <a:pPr algn="ctr"/>
                      <a:r>
                        <a:rPr lang="en-US" sz="1600" b="1" strike="noStrike"/>
                        <a:t>33%</a:t>
                      </a:r>
                    </a:p>
                    <a:p>
                      <a:pPr algn="ctr"/>
                      <a:endParaRPr lang="en-US" sz="1600" b="1" strike="noStrike"/>
                    </a:p>
                  </a:txBody>
                  <a:tcPr anchor="ctr"/>
                </a:tc>
                <a:tc>
                  <a:txBody>
                    <a:bodyPr/>
                    <a:lstStyle/>
                    <a:p>
                      <a:pPr algn="ctr"/>
                      <a:r>
                        <a:rPr lang="en-US" sz="1600" b="1" dirty="0"/>
                        <a:t>474</a:t>
                      </a:r>
                    </a:p>
                  </a:txBody>
                  <a:tcPr anchor="ctr"/>
                </a:tc>
                <a:extLst>
                  <a:ext uri="{0D108BD9-81ED-4DB2-BD59-A6C34878D82A}">
                    <a16:rowId xmlns:a16="http://schemas.microsoft.com/office/drawing/2014/main" val="638540027"/>
                  </a:ext>
                </a:extLst>
              </a:tr>
            </a:tbl>
          </a:graphicData>
        </a:graphic>
      </p:graphicFrame>
      <p:graphicFrame>
        <p:nvGraphicFramePr>
          <p:cNvPr id="10" name="Table 9">
            <a:extLst>
              <a:ext uri="{FF2B5EF4-FFF2-40B4-BE49-F238E27FC236}">
                <a16:creationId xmlns:a16="http://schemas.microsoft.com/office/drawing/2014/main" id="{A335CDB0-E67B-2F29-5D8B-C38D19B42753}"/>
              </a:ext>
            </a:extLst>
          </p:cNvPr>
          <p:cNvGraphicFramePr>
            <a:graphicFrameLocks noGrp="1"/>
          </p:cNvGraphicFramePr>
          <p:nvPr>
            <p:extLst>
              <p:ext uri="{D42A27DB-BD31-4B8C-83A1-F6EECF244321}">
                <p14:modId xmlns:p14="http://schemas.microsoft.com/office/powerpoint/2010/main" val="20885725"/>
              </p:ext>
            </p:extLst>
          </p:nvPr>
        </p:nvGraphicFramePr>
        <p:xfrm>
          <a:off x="212448" y="1477199"/>
          <a:ext cx="3501484" cy="3381938"/>
        </p:xfrm>
        <a:graphic>
          <a:graphicData uri="http://schemas.openxmlformats.org/drawingml/2006/table">
            <a:tbl>
              <a:tblPr firstRow="1" bandRow="1">
                <a:tableStyleId>{5940675A-B579-460E-94D1-54222C63F5DA}</a:tableStyleId>
              </a:tblPr>
              <a:tblGrid>
                <a:gridCol w="295852">
                  <a:extLst>
                    <a:ext uri="{9D8B030D-6E8A-4147-A177-3AD203B41FA5}">
                      <a16:colId xmlns:a16="http://schemas.microsoft.com/office/drawing/2014/main" val="2997840181"/>
                    </a:ext>
                  </a:extLst>
                </a:gridCol>
                <a:gridCol w="495452">
                  <a:extLst>
                    <a:ext uri="{9D8B030D-6E8A-4147-A177-3AD203B41FA5}">
                      <a16:colId xmlns:a16="http://schemas.microsoft.com/office/drawing/2014/main" val="424595022"/>
                    </a:ext>
                  </a:extLst>
                </a:gridCol>
                <a:gridCol w="1103507">
                  <a:extLst>
                    <a:ext uri="{9D8B030D-6E8A-4147-A177-3AD203B41FA5}">
                      <a16:colId xmlns:a16="http://schemas.microsoft.com/office/drawing/2014/main" val="3774893902"/>
                    </a:ext>
                  </a:extLst>
                </a:gridCol>
                <a:gridCol w="906377">
                  <a:extLst>
                    <a:ext uri="{9D8B030D-6E8A-4147-A177-3AD203B41FA5}">
                      <a16:colId xmlns:a16="http://schemas.microsoft.com/office/drawing/2014/main" val="2818638303"/>
                    </a:ext>
                  </a:extLst>
                </a:gridCol>
                <a:gridCol w="700296">
                  <a:extLst>
                    <a:ext uri="{9D8B030D-6E8A-4147-A177-3AD203B41FA5}">
                      <a16:colId xmlns:a16="http://schemas.microsoft.com/office/drawing/2014/main" val="296430935"/>
                    </a:ext>
                  </a:extLst>
                </a:gridCol>
              </a:tblGrid>
              <a:tr h="361178">
                <a:tc>
                  <a:txBody>
                    <a:bodyPr/>
                    <a:lstStyle/>
                    <a:p>
                      <a:pPr algn="ctr"/>
                      <a:endParaRPr lang="en-US" sz="1600"/>
                    </a:p>
                  </a:txBody>
                  <a:tcPr anchor="ctr"/>
                </a:tc>
                <a:tc>
                  <a:txBody>
                    <a:bodyPr/>
                    <a:lstStyle/>
                    <a:p>
                      <a:pPr algn="ctr"/>
                      <a:endParaRPr lang="en-US" sz="1600"/>
                    </a:p>
                  </a:txBody>
                  <a:tcPr anchor="ctr"/>
                </a:tc>
                <a:tc gridSpan="2">
                  <a:txBody>
                    <a:bodyPr/>
                    <a:lstStyle/>
                    <a:p>
                      <a:pPr algn="ctr"/>
                      <a:r>
                        <a:rPr lang="en-US" sz="1600" b="1"/>
                        <a:t>OKN-G</a:t>
                      </a:r>
                    </a:p>
                  </a:txBody>
                  <a:tcPr anchor="ctr"/>
                </a:tc>
                <a:tc hMerge="1">
                  <a:txBody>
                    <a:bodyPr/>
                    <a:lstStyle/>
                    <a:p>
                      <a:endParaRPr lang="en-US"/>
                    </a:p>
                  </a:txBody>
                  <a:tcPr/>
                </a:tc>
                <a:tc>
                  <a:txBody>
                    <a:bodyPr/>
                    <a:lstStyle/>
                    <a:p>
                      <a:pPr algn="ctr"/>
                      <a:endParaRPr lang="en-US" sz="1600"/>
                    </a:p>
                  </a:txBody>
                  <a:tcPr anchor="ctr"/>
                </a:tc>
                <a:extLst>
                  <a:ext uri="{0D108BD9-81ED-4DB2-BD59-A6C34878D82A}">
                    <a16:rowId xmlns:a16="http://schemas.microsoft.com/office/drawing/2014/main" val="799697033"/>
                  </a:ext>
                </a:extLst>
              </a:tr>
              <a:tr h="623852">
                <a:tc>
                  <a:txBody>
                    <a:bodyPr/>
                    <a:lstStyle/>
                    <a:p>
                      <a:pPr algn="ctr"/>
                      <a:endParaRPr lang="en-US" sz="1600"/>
                    </a:p>
                  </a:txBody>
                  <a:tcPr anchor="ctr"/>
                </a:tc>
                <a:tc>
                  <a:txBody>
                    <a:bodyPr/>
                    <a:lstStyle/>
                    <a:p>
                      <a:pPr algn="ctr"/>
                      <a:endParaRPr lang="en-US" sz="1600"/>
                    </a:p>
                  </a:txBody>
                  <a:tcPr anchor="ctr"/>
                </a:tc>
                <a:tc>
                  <a:txBody>
                    <a:bodyPr/>
                    <a:lstStyle/>
                    <a:p>
                      <a:pPr algn="ctr"/>
                      <a:r>
                        <a:rPr lang="en-US" sz="1600" b="1"/>
                        <a:t>Present</a:t>
                      </a:r>
                    </a:p>
                  </a:txBody>
                  <a:tcPr anchor="ctr"/>
                </a:tc>
                <a:tc>
                  <a:txBody>
                    <a:bodyPr/>
                    <a:lstStyle/>
                    <a:p>
                      <a:pPr algn="ctr"/>
                      <a:r>
                        <a:rPr lang="en-US" sz="1600" b="1"/>
                        <a:t>Absent</a:t>
                      </a:r>
                    </a:p>
                  </a:txBody>
                  <a:tcPr anchor="ctr"/>
                </a:tc>
                <a:tc>
                  <a:txBody>
                    <a:bodyPr/>
                    <a:lstStyle/>
                    <a:p>
                      <a:pPr algn="ctr"/>
                      <a:r>
                        <a:rPr lang="en-US" sz="1600" b="1"/>
                        <a:t>Total</a:t>
                      </a:r>
                    </a:p>
                  </a:txBody>
                  <a:tcPr anchor="ctr"/>
                </a:tc>
                <a:extLst>
                  <a:ext uri="{0D108BD9-81ED-4DB2-BD59-A6C34878D82A}">
                    <a16:rowId xmlns:a16="http://schemas.microsoft.com/office/drawing/2014/main" val="3079520751"/>
                  </a:ext>
                </a:extLst>
              </a:tr>
              <a:tr h="886528">
                <a:tc rowSpan="2">
                  <a:txBody>
                    <a:bodyPr/>
                    <a:lstStyle/>
                    <a:p>
                      <a:pPr algn="ctr"/>
                      <a:r>
                        <a:rPr lang="en-US" sz="1600" b="1"/>
                        <a:t>Human</a:t>
                      </a:r>
                    </a:p>
                  </a:txBody>
                  <a:tcPr vert="vert270" anchor="ctr"/>
                </a:tc>
                <a:tc>
                  <a:txBody>
                    <a:bodyPr/>
                    <a:lstStyle/>
                    <a:p>
                      <a:pPr algn="ctr"/>
                      <a:r>
                        <a:rPr lang="en-US" sz="1600" b="1"/>
                        <a:t>Present</a:t>
                      </a:r>
                    </a:p>
                  </a:txBody>
                  <a:tcPr vert="vert270" anchor="ctr"/>
                </a:tc>
                <a:tc>
                  <a:txBody>
                    <a:bodyPr/>
                    <a:lstStyle/>
                    <a:p>
                      <a:pPr algn="ctr"/>
                      <a:r>
                        <a:rPr lang="en-US" sz="1600"/>
                        <a:t>TP</a:t>
                      </a:r>
                    </a:p>
                    <a:p>
                      <a:pPr algn="ctr"/>
                      <a:r>
                        <a:rPr lang="en-US" sz="1600"/>
                        <a:t>271</a:t>
                      </a:r>
                    </a:p>
                    <a:p>
                      <a:pPr algn="ctr"/>
                      <a:r>
                        <a:rPr lang="en-US" sz="1600"/>
                        <a:t>57%</a:t>
                      </a:r>
                    </a:p>
                  </a:txBody>
                  <a:tcPr anchor="ctr"/>
                </a:tc>
                <a:tc>
                  <a:txBody>
                    <a:bodyPr/>
                    <a:lstStyle/>
                    <a:p>
                      <a:pPr algn="ctr"/>
                      <a:r>
                        <a:rPr lang="en-US" sz="1600"/>
                        <a:t>FN</a:t>
                      </a:r>
                    </a:p>
                    <a:p>
                      <a:pPr algn="ctr"/>
                      <a:r>
                        <a:rPr lang="en-US" sz="1600"/>
                        <a:t>49</a:t>
                      </a:r>
                    </a:p>
                    <a:p>
                      <a:pPr algn="ctr"/>
                      <a:r>
                        <a:rPr lang="en-US" sz="1600"/>
                        <a:t>10%</a:t>
                      </a:r>
                    </a:p>
                  </a:txBody>
                  <a:tcPr anchor="ctr"/>
                </a:tc>
                <a:tc>
                  <a:txBody>
                    <a:bodyPr/>
                    <a:lstStyle/>
                    <a:p>
                      <a:pPr algn="ctr"/>
                      <a:r>
                        <a:rPr lang="en-US" sz="1600" b="1"/>
                        <a:t>320</a:t>
                      </a:r>
                    </a:p>
                    <a:p>
                      <a:pPr algn="ctr"/>
                      <a:r>
                        <a:rPr lang="en-US" sz="1600" b="1"/>
                        <a:t>68%</a:t>
                      </a:r>
                    </a:p>
                  </a:txBody>
                  <a:tcPr anchor="ctr"/>
                </a:tc>
                <a:extLst>
                  <a:ext uri="{0D108BD9-81ED-4DB2-BD59-A6C34878D82A}">
                    <a16:rowId xmlns:a16="http://schemas.microsoft.com/office/drawing/2014/main" val="2635440572"/>
                  </a:ext>
                </a:extLst>
              </a:tr>
              <a:tr h="886528">
                <a:tc vMerge="1">
                  <a:txBody>
                    <a:bodyPr/>
                    <a:lstStyle/>
                    <a:p>
                      <a:endParaRPr lang="en-US"/>
                    </a:p>
                  </a:txBody>
                  <a:tcPr/>
                </a:tc>
                <a:tc>
                  <a:txBody>
                    <a:bodyPr/>
                    <a:lstStyle/>
                    <a:p>
                      <a:pPr algn="ctr"/>
                      <a:r>
                        <a:rPr lang="en-US" sz="1600" b="1"/>
                        <a:t>Absent</a:t>
                      </a:r>
                    </a:p>
                  </a:txBody>
                  <a:tcPr vert="vert270" anchor="ctr"/>
                </a:tc>
                <a:tc>
                  <a:txBody>
                    <a:bodyPr/>
                    <a:lstStyle/>
                    <a:p>
                      <a:pPr algn="ctr"/>
                      <a:r>
                        <a:rPr lang="en-US" sz="1600"/>
                        <a:t>FP</a:t>
                      </a:r>
                    </a:p>
                    <a:p>
                      <a:pPr algn="ctr"/>
                      <a:r>
                        <a:rPr lang="en-US" sz="1600"/>
                        <a:t>7</a:t>
                      </a:r>
                    </a:p>
                    <a:p>
                      <a:pPr algn="ctr"/>
                      <a:r>
                        <a:rPr lang="en-US" sz="1600"/>
                        <a:t>1%</a:t>
                      </a:r>
                    </a:p>
                  </a:txBody>
                  <a:tcPr anchor="ctr"/>
                </a:tc>
                <a:tc>
                  <a:txBody>
                    <a:bodyPr/>
                    <a:lstStyle/>
                    <a:p>
                      <a:pPr algn="ctr"/>
                      <a:r>
                        <a:rPr lang="en-US" sz="1600"/>
                        <a:t>TN</a:t>
                      </a:r>
                    </a:p>
                    <a:p>
                      <a:pPr algn="ctr"/>
                      <a:r>
                        <a:rPr lang="en-US" sz="1600"/>
                        <a:t>147</a:t>
                      </a:r>
                    </a:p>
                    <a:p>
                      <a:pPr algn="ctr"/>
                      <a:r>
                        <a:rPr lang="en-US" sz="1600"/>
                        <a:t>31%</a:t>
                      </a:r>
                    </a:p>
                  </a:txBody>
                  <a:tcPr anchor="ctr"/>
                </a:tc>
                <a:tc>
                  <a:txBody>
                    <a:bodyPr/>
                    <a:lstStyle/>
                    <a:p>
                      <a:pPr algn="ctr"/>
                      <a:r>
                        <a:rPr lang="en-US" sz="1600" b="1"/>
                        <a:t>196</a:t>
                      </a:r>
                    </a:p>
                    <a:p>
                      <a:pPr algn="ctr"/>
                      <a:r>
                        <a:rPr lang="en-US" sz="1600" b="1"/>
                        <a:t>41%</a:t>
                      </a:r>
                    </a:p>
                  </a:txBody>
                  <a:tcPr anchor="ctr"/>
                </a:tc>
                <a:extLst>
                  <a:ext uri="{0D108BD9-81ED-4DB2-BD59-A6C34878D82A}">
                    <a16:rowId xmlns:a16="http://schemas.microsoft.com/office/drawing/2014/main" val="842744752"/>
                  </a:ext>
                </a:extLst>
              </a:tr>
              <a:tr h="623852">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a:t>Total</a:t>
                      </a:r>
                    </a:p>
                    <a:p>
                      <a:pPr algn="ctr"/>
                      <a:endParaRPr lang="en-US" sz="1600" b="1"/>
                    </a:p>
                  </a:txBody>
                  <a:tcPr anchor="ctr"/>
                </a:tc>
                <a:tc hMerge="1">
                  <a:txBody>
                    <a:bodyPr/>
                    <a:lstStyle/>
                    <a:p>
                      <a:endParaRPr/>
                    </a:p>
                  </a:txBody>
                  <a:tcPr anchor="ctr"/>
                </a:tc>
                <a:tc>
                  <a:txBody>
                    <a:bodyPr/>
                    <a:lstStyle/>
                    <a:p>
                      <a:pPr algn="ctr"/>
                      <a:r>
                        <a:rPr lang="en-US" sz="1600" b="1" strike="noStrike"/>
                        <a:t>278</a:t>
                      </a:r>
                    </a:p>
                    <a:p>
                      <a:pPr algn="ctr"/>
                      <a:r>
                        <a:rPr lang="en-US" sz="1600" b="1" strike="noStrike"/>
                        <a:t>59%</a:t>
                      </a:r>
                    </a:p>
                  </a:txBody>
                  <a:tcPr anchor="ctr"/>
                </a:tc>
                <a:tc>
                  <a:txBody>
                    <a:bodyPr/>
                    <a:lstStyle/>
                    <a:p>
                      <a:pPr algn="ctr"/>
                      <a:r>
                        <a:rPr lang="en-US" sz="1600" b="1" strike="noStrike"/>
                        <a:t>196</a:t>
                      </a:r>
                    </a:p>
                    <a:p>
                      <a:pPr algn="ctr"/>
                      <a:r>
                        <a:rPr lang="en-US" sz="1600" b="1" strike="noStrike"/>
                        <a:t>41%</a:t>
                      </a:r>
                    </a:p>
                  </a:txBody>
                  <a:tcPr anchor="ctr"/>
                </a:tc>
                <a:tc>
                  <a:txBody>
                    <a:bodyPr/>
                    <a:lstStyle/>
                    <a:p>
                      <a:pPr algn="ctr"/>
                      <a:r>
                        <a:rPr lang="en-US" sz="1600" b="1" dirty="0"/>
                        <a:t>474</a:t>
                      </a:r>
                    </a:p>
                  </a:txBody>
                  <a:tcPr anchor="ctr"/>
                </a:tc>
                <a:extLst>
                  <a:ext uri="{0D108BD9-81ED-4DB2-BD59-A6C34878D82A}">
                    <a16:rowId xmlns:a16="http://schemas.microsoft.com/office/drawing/2014/main" val="638540027"/>
                  </a:ext>
                </a:extLst>
              </a:tr>
            </a:tbl>
          </a:graphicData>
        </a:graphic>
      </p:graphicFrame>
      <p:sp>
        <p:nvSpPr>
          <p:cNvPr id="11" name="TextBox 10">
            <a:extLst>
              <a:ext uri="{FF2B5EF4-FFF2-40B4-BE49-F238E27FC236}">
                <a16:creationId xmlns:a16="http://schemas.microsoft.com/office/drawing/2014/main" id="{05D0876F-62AD-1CC4-3E2C-FC60B2E13FAD}"/>
              </a:ext>
            </a:extLst>
          </p:cNvPr>
          <p:cNvSpPr txBox="1"/>
          <p:nvPr/>
        </p:nvSpPr>
        <p:spPr>
          <a:xfrm>
            <a:off x="1767997" y="5011469"/>
            <a:ext cx="511679" cy="369332"/>
          </a:xfrm>
          <a:prstGeom prst="rect">
            <a:avLst/>
          </a:prstGeom>
          <a:noFill/>
        </p:spPr>
        <p:txBody>
          <a:bodyPr wrap="none" rtlCol="0">
            <a:spAutoFit/>
          </a:bodyPr>
          <a:lstStyle/>
          <a:p>
            <a:r>
              <a:rPr lang="en-US" b="1" dirty="0">
                <a:latin typeface="Palatino Linotype" panose="02040502050505030304" pitchFamily="18" charset="0"/>
              </a:rPr>
              <a:t>(a)</a:t>
            </a:r>
            <a:r>
              <a:rPr lang="en-NZ" b="1" dirty="0">
                <a:latin typeface="Palatino Linotype" panose="02040502050505030304" pitchFamily="18" charset="0"/>
              </a:rPr>
              <a:t> </a:t>
            </a:r>
            <a:endParaRPr lang="en-US" b="1" dirty="0">
              <a:latin typeface="Palatino Linotype" panose="02040502050505030304" pitchFamily="18" charset="0"/>
            </a:endParaRPr>
          </a:p>
        </p:txBody>
      </p:sp>
      <p:sp>
        <p:nvSpPr>
          <p:cNvPr id="12" name="TextBox 11">
            <a:extLst>
              <a:ext uri="{FF2B5EF4-FFF2-40B4-BE49-F238E27FC236}">
                <a16:creationId xmlns:a16="http://schemas.microsoft.com/office/drawing/2014/main" id="{4FCB4D26-E246-2C81-3108-2A909702B2B4}"/>
              </a:ext>
            </a:extLst>
          </p:cNvPr>
          <p:cNvSpPr txBox="1"/>
          <p:nvPr/>
        </p:nvSpPr>
        <p:spPr>
          <a:xfrm>
            <a:off x="3713932" y="121580"/>
            <a:ext cx="447558" cy="369332"/>
          </a:xfrm>
          <a:prstGeom prst="rect">
            <a:avLst/>
          </a:prstGeom>
          <a:noFill/>
        </p:spPr>
        <p:txBody>
          <a:bodyPr wrap="none" rtlCol="0">
            <a:spAutoFit/>
          </a:bodyPr>
          <a:lstStyle/>
          <a:p>
            <a:r>
              <a:rPr lang="en-US" dirty="0"/>
              <a:t>(b)</a:t>
            </a:r>
          </a:p>
        </p:txBody>
      </p:sp>
      <p:sp>
        <p:nvSpPr>
          <p:cNvPr id="13" name="TextBox 12">
            <a:extLst>
              <a:ext uri="{FF2B5EF4-FFF2-40B4-BE49-F238E27FC236}">
                <a16:creationId xmlns:a16="http://schemas.microsoft.com/office/drawing/2014/main" id="{AADE0FA8-C32F-7E31-75EF-6F1C501E5AC4}"/>
              </a:ext>
            </a:extLst>
          </p:cNvPr>
          <p:cNvSpPr txBox="1"/>
          <p:nvPr/>
        </p:nvSpPr>
        <p:spPr>
          <a:xfrm>
            <a:off x="7927005" y="121580"/>
            <a:ext cx="423514" cy="369332"/>
          </a:xfrm>
          <a:prstGeom prst="rect">
            <a:avLst/>
          </a:prstGeom>
          <a:noFill/>
        </p:spPr>
        <p:txBody>
          <a:bodyPr wrap="none" rtlCol="0">
            <a:spAutoFit/>
          </a:bodyPr>
          <a:lstStyle/>
          <a:p>
            <a:r>
              <a:rPr lang="en-US"/>
              <a:t>(c)</a:t>
            </a:r>
          </a:p>
        </p:txBody>
      </p:sp>
      <p:sp>
        <p:nvSpPr>
          <p:cNvPr id="14" name="TextBox 13">
            <a:extLst>
              <a:ext uri="{FF2B5EF4-FFF2-40B4-BE49-F238E27FC236}">
                <a16:creationId xmlns:a16="http://schemas.microsoft.com/office/drawing/2014/main" id="{B7906C01-1807-53C7-BC9C-F65A5BBB648B}"/>
              </a:ext>
            </a:extLst>
          </p:cNvPr>
          <p:cNvSpPr txBox="1"/>
          <p:nvPr/>
        </p:nvSpPr>
        <p:spPr>
          <a:xfrm>
            <a:off x="3713932" y="3562396"/>
            <a:ext cx="447558" cy="369332"/>
          </a:xfrm>
          <a:prstGeom prst="rect">
            <a:avLst/>
          </a:prstGeom>
          <a:noFill/>
        </p:spPr>
        <p:txBody>
          <a:bodyPr wrap="none" rtlCol="0">
            <a:spAutoFit/>
          </a:bodyPr>
          <a:lstStyle/>
          <a:p>
            <a:r>
              <a:rPr lang="en-US"/>
              <a:t>(d)</a:t>
            </a:r>
          </a:p>
        </p:txBody>
      </p:sp>
      <p:sp>
        <p:nvSpPr>
          <p:cNvPr id="15" name="TextBox 14">
            <a:extLst>
              <a:ext uri="{FF2B5EF4-FFF2-40B4-BE49-F238E27FC236}">
                <a16:creationId xmlns:a16="http://schemas.microsoft.com/office/drawing/2014/main" id="{44B03879-EF82-0213-D1E3-9C6657D4E04D}"/>
              </a:ext>
            </a:extLst>
          </p:cNvPr>
          <p:cNvSpPr txBox="1"/>
          <p:nvPr/>
        </p:nvSpPr>
        <p:spPr>
          <a:xfrm>
            <a:off x="7955067" y="3562396"/>
            <a:ext cx="441146" cy="369332"/>
          </a:xfrm>
          <a:prstGeom prst="rect">
            <a:avLst/>
          </a:prstGeom>
          <a:noFill/>
        </p:spPr>
        <p:txBody>
          <a:bodyPr wrap="none" rtlCol="0">
            <a:spAutoFit/>
          </a:bodyPr>
          <a:lstStyle/>
          <a:p>
            <a:r>
              <a:rPr lang="en-US"/>
              <a:t>(e)</a:t>
            </a:r>
          </a:p>
        </p:txBody>
      </p:sp>
    </p:spTree>
    <p:extLst>
      <p:ext uri="{BB962C8B-B14F-4D97-AF65-F5344CB8AC3E}">
        <p14:creationId xmlns:p14="http://schemas.microsoft.com/office/powerpoint/2010/main" val="15867431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D2EAA5DF-F7C6-651C-5D29-576F7D243C05}"/>
              </a:ext>
            </a:extLst>
          </p:cNvPr>
          <p:cNvGraphicFramePr>
            <a:graphicFrameLocks noGrp="1"/>
          </p:cNvGraphicFramePr>
          <p:nvPr>
            <p:extLst>
              <p:ext uri="{D42A27DB-BD31-4B8C-83A1-F6EECF244321}">
                <p14:modId xmlns:p14="http://schemas.microsoft.com/office/powerpoint/2010/main" val="548452991"/>
              </p:ext>
            </p:extLst>
          </p:nvPr>
        </p:nvGraphicFramePr>
        <p:xfrm>
          <a:off x="3559745" y="756278"/>
          <a:ext cx="4721226" cy="4432171"/>
        </p:xfrm>
        <a:graphic>
          <a:graphicData uri="http://schemas.openxmlformats.org/drawingml/2006/table">
            <a:tbl>
              <a:tblPr firstRow="1" bandRow="1">
                <a:tableStyleId>{5940675A-B579-460E-94D1-54222C63F5DA}</a:tableStyleId>
              </a:tblPr>
              <a:tblGrid>
                <a:gridCol w="280977">
                  <a:extLst>
                    <a:ext uri="{9D8B030D-6E8A-4147-A177-3AD203B41FA5}">
                      <a16:colId xmlns:a16="http://schemas.microsoft.com/office/drawing/2014/main" val="2997840181"/>
                    </a:ext>
                  </a:extLst>
                </a:gridCol>
                <a:gridCol w="979847">
                  <a:extLst>
                    <a:ext uri="{9D8B030D-6E8A-4147-A177-3AD203B41FA5}">
                      <a16:colId xmlns:a16="http://schemas.microsoft.com/office/drawing/2014/main" val="424595022"/>
                    </a:ext>
                  </a:extLst>
                </a:gridCol>
                <a:gridCol w="1282902">
                  <a:extLst>
                    <a:ext uri="{9D8B030D-6E8A-4147-A177-3AD203B41FA5}">
                      <a16:colId xmlns:a16="http://schemas.microsoft.com/office/drawing/2014/main" val="3774893902"/>
                    </a:ext>
                  </a:extLst>
                </a:gridCol>
                <a:gridCol w="1238133">
                  <a:extLst>
                    <a:ext uri="{9D8B030D-6E8A-4147-A177-3AD203B41FA5}">
                      <a16:colId xmlns:a16="http://schemas.microsoft.com/office/drawing/2014/main" val="2818638303"/>
                    </a:ext>
                  </a:extLst>
                </a:gridCol>
                <a:gridCol w="939367">
                  <a:extLst>
                    <a:ext uri="{9D8B030D-6E8A-4147-A177-3AD203B41FA5}">
                      <a16:colId xmlns:a16="http://schemas.microsoft.com/office/drawing/2014/main" val="296430935"/>
                    </a:ext>
                  </a:extLst>
                </a:gridCol>
              </a:tblGrid>
              <a:tr h="464595">
                <a:tc>
                  <a:txBody>
                    <a:bodyPr/>
                    <a:lstStyle/>
                    <a:p>
                      <a:pPr algn="ctr"/>
                      <a:endParaRPr lang="en-US" sz="2000" dirty="0"/>
                    </a:p>
                  </a:txBody>
                  <a:tcPr anchor="ctr"/>
                </a:tc>
                <a:tc>
                  <a:txBody>
                    <a:bodyPr/>
                    <a:lstStyle/>
                    <a:p>
                      <a:pPr algn="ctr"/>
                      <a:endParaRPr lang="en-US" sz="2000"/>
                    </a:p>
                  </a:txBody>
                  <a:tcPr anchor="ctr"/>
                </a:tc>
                <a:tc gridSpan="2">
                  <a:txBody>
                    <a:bodyPr/>
                    <a:lstStyle/>
                    <a:p>
                      <a:pPr algn="ctr"/>
                      <a:r>
                        <a:rPr lang="en-US" sz="2000" b="1" dirty="0"/>
                        <a:t>OKN-G</a:t>
                      </a:r>
                    </a:p>
                  </a:txBody>
                  <a:tcPr anchor="ctr"/>
                </a:tc>
                <a:tc hMerge="1">
                  <a:txBody>
                    <a:bodyPr/>
                    <a:lstStyle/>
                    <a:p>
                      <a:endParaRPr lang="en-US"/>
                    </a:p>
                  </a:txBody>
                  <a:tcPr/>
                </a:tc>
                <a:tc>
                  <a:txBody>
                    <a:bodyPr/>
                    <a:lstStyle/>
                    <a:p>
                      <a:pPr algn="ctr"/>
                      <a:endParaRPr lang="en-US" sz="2000"/>
                    </a:p>
                  </a:txBody>
                  <a:tcPr anchor="ctr"/>
                </a:tc>
                <a:extLst>
                  <a:ext uri="{0D108BD9-81ED-4DB2-BD59-A6C34878D82A}">
                    <a16:rowId xmlns:a16="http://schemas.microsoft.com/office/drawing/2014/main" val="799697033"/>
                  </a:ext>
                </a:extLst>
              </a:tr>
              <a:tr h="843421">
                <a:tc>
                  <a:txBody>
                    <a:bodyPr/>
                    <a:lstStyle/>
                    <a:p>
                      <a:pPr algn="ctr"/>
                      <a:endParaRPr lang="en-US" sz="2000"/>
                    </a:p>
                  </a:txBody>
                  <a:tcPr anchor="ctr"/>
                </a:tc>
                <a:tc>
                  <a:txBody>
                    <a:bodyPr/>
                    <a:lstStyle/>
                    <a:p>
                      <a:pPr algn="ctr"/>
                      <a:endParaRPr lang="en-US" sz="2000"/>
                    </a:p>
                  </a:txBody>
                  <a:tcPr anchor="ctr"/>
                </a:tc>
                <a:tc>
                  <a:txBody>
                    <a:bodyPr/>
                    <a:lstStyle/>
                    <a:p>
                      <a:pPr algn="ctr"/>
                      <a:r>
                        <a:rPr lang="en-US" sz="2000" b="1"/>
                        <a:t>Present</a:t>
                      </a:r>
                    </a:p>
                  </a:txBody>
                  <a:tcPr anchor="ctr"/>
                </a:tc>
                <a:tc>
                  <a:txBody>
                    <a:bodyPr/>
                    <a:lstStyle/>
                    <a:p>
                      <a:pPr algn="ctr"/>
                      <a:r>
                        <a:rPr lang="en-US" sz="2000" b="1"/>
                        <a:t>Absent</a:t>
                      </a:r>
                    </a:p>
                  </a:txBody>
                  <a:tcPr anchor="ctr"/>
                </a:tc>
                <a:tc>
                  <a:txBody>
                    <a:bodyPr/>
                    <a:lstStyle/>
                    <a:p>
                      <a:pPr algn="ctr"/>
                      <a:r>
                        <a:rPr lang="en-US" sz="2000" b="1"/>
                        <a:t>Total</a:t>
                      </a:r>
                    </a:p>
                  </a:txBody>
                  <a:tcPr anchor="ctr"/>
                </a:tc>
                <a:extLst>
                  <a:ext uri="{0D108BD9-81ED-4DB2-BD59-A6C34878D82A}">
                    <a16:rowId xmlns:a16="http://schemas.microsoft.com/office/drawing/2014/main" val="3079520751"/>
                  </a:ext>
                </a:extLst>
              </a:tr>
              <a:tr h="1140367">
                <a:tc rowSpan="2">
                  <a:txBody>
                    <a:bodyPr/>
                    <a:lstStyle/>
                    <a:p>
                      <a:pPr algn="ctr"/>
                      <a:r>
                        <a:rPr lang="en-US" sz="2000" b="1"/>
                        <a:t>Human</a:t>
                      </a:r>
                    </a:p>
                  </a:txBody>
                  <a:tcPr vert="vert270" anchor="ctr"/>
                </a:tc>
                <a:tc>
                  <a:txBody>
                    <a:bodyPr/>
                    <a:lstStyle/>
                    <a:p>
                      <a:pPr algn="ctr"/>
                      <a:r>
                        <a:rPr lang="en-US" sz="2000" b="1"/>
                        <a:t>Present</a:t>
                      </a:r>
                    </a:p>
                  </a:txBody>
                  <a:tcPr vert="vert270" anchor="ctr"/>
                </a:tc>
                <a:tc>
                  <a:txBody>
                    <a:bodyPr/>
                    <a:lstStyle/>
                    <a:p>
                      <a:pPr algn="ctr"/>
                      <a:r>
                        <a:rPr lang="en-US" sz="2000" dirty="0"/>
                        <a:t>TP</a:t>
                      </a:r>
                    </a:p>
                    <a:p>
                      <a:pPr algn="ctr"/>
                      <a:r>
                        <a:rPr lang="en-US" sz="2000" dirty="0"/>
                        <a:t>271</a:t>
                      </a:r>
                    </a:p>
                    <a:p>
                      <a:pPr algn="ctr"/>
                      <a:r>
                        <a:rPr lang="en-US" sz="2000" dirty="0"/>
                        <a:t>57%</a:t>
                      </a:r>
                    </a:p>
                  </a:txBody>
                  <a:tcPr anchor="ctr"/>
                </a:tc>
                <a:tc>
                  <a:txBody>
                    <a:bodyPr/>
                    <a:lstStyle/>
                    <a:p>
                      <a:pPr algn="ctr"/>
                      <a:r>
                        <a:rPr lang="en-US" sz="2000" dirty="0"/>
                        <a:t>FN</a:t>
                      </a:r>
                    </a:p>
                    <a:p>
                      <a:pPr algn="ctr"/>
                      <a:r>
                        <a:rPr lang="en-US" sz="2000" dirty="0"/>
                        <a:t>49</a:t>
                      </a:r>
                    </a:p>
                    <a:p>
                      <a:pPr algn="ctr"/>
                      <a:r>
                        <a:rPr lang="en-US" sz="2000" dirty="0"/>
                        <a:t>10%</a:t>
                      </a:r>
                    </a:p>
                  </a:txBody>
                  <a:tcPr anchor="ctr"/>
                </a:tc>
                <a:tc>
                  <a:txBody>
                    <a:bodyPr/>
                    <a:lstStyle/>
                    <a:p>
                      <a:pPr algn="ctr"/>
                      <a:r>
                        <a:rPr lang="en-US" sz="2000" b="1" dirty="0"/>
                        <a:t>320</a:t>
                      </a:r>
                    </a:p>
                    <a:p>
                      <a:pPr algn="ctr"/>
                      <a:r>
                        <a:rPr lang="en-US" sz="2000" b="1" dirty="0"/>
                        <a:t>68%</a:t>
                      </a:r>
                    </a:p>
                  </a:txBody>
                  <a:tcPr anchor="ctr"/>
                </a:tc>
                <a:extLst>
                  <a:ext uri="{0D108BD9-81ED-4DB2-BD59-A6C34878D82A}">
                    <a16:rowId xmlns:a16="http://schemas.microsoft.com/office/drawing/2014/main" val="2635440572"/>
                  </a:ext>
                </a:extLst>
              </a:tr>
              <a:tr h="1140367">
                <a:tc vMerge="1">
                  <a:txBody>
                    <a:bodyPr/>
                    <a:lstStyle/>
                    <a:p>
                      <a:endParaRPr lang="en-US"/>
                    </a:p>
                  </a:txBody>
                  <a:tcPr/>
                </a:tc>
                <a:tc>
                  <a:txBody>
                    <a:bodyPr/>
                    <a:lstStyle/>
                    <a:p>
                      <a:pPr algn="ctr"/>
                      <a:r>
                        <a:rPr lang="en-US" sz="2000" b="1"/>
                        <a:t>Absent</a:t>
                      </a:r>
                    </a:p>
                  </a:txBody>
                  <a:tcPr vert="vert270" anchor="ctr"/>
                </a:tc>
                <a:tc>
                  <a:txBody>
                    <a:bodyPr/>
                    <a:lstStyle/>
                    <a:p>
                      <a:pPr algn="ctr"/>
                      <a:r>
                        <a:rPr lang="en-US" sz="2000" dirty="0"/>
                        <a:t>FP</a:t>
                      </a:r>
                    </a:p>
                    <a:p>
                      <a:pPr algn="ctr"/>
                      <a:r>
                        <a:rPr lang="en-US" sz="2000" dirty="0"/>
                        <a:t>7</a:t>
                      </a:r>
                    </a:p>
                    <a:p>
                      <a:pPr algn="ctr"/>
                      <a:r>
                        <a:rPr lang="en-US" sz="2000" dirty="0"/>
                        <a:t>1%</a:t>
                      </a:r>
                    </a:p>
                  </a:txBody>
                  <a:tcPr anchor="ctr"/>
                </a:tc>
                <a:tc>
                  <a:txBody>
                    <a:bodyPr/>
                    <a:lstStyle/>
                    <a:p>
                      <a:pPr algn="ctr"/>
                      <a:r>
                        <a:rPr lang="en-US" sz="2000" dirty="0"/>
                        <a:t>TN</a:t>
                      </a:r>
                    </a:p>
                    <a:p>
                      <a:pPr algn="ctr"/>
                      <a:r>
                        <a:rPr lang="en-US" sz="2000" dirty="0"/>
                        <a:t>147</a:t>
                      </a:r>
                    </a:p>
                    <a:p>
                      <a:pPr algn="ctr"/>
                      <a:r>
                        <a:rPr lang="en-US" sz="2000" dirty="0"/>
                        <a:t>31%</a:t>
                      </a:r>
                    </a:p>
                  </a:txBody>
                  <a:tcPr anchor="ctr"/>
                </a:tc>
                <a:tc>
                  <a:txBody>
                    <a:bodyPr/>
                    <a:lstStyle/>
                    <a:p>
                      <a:pPr algn="ctr"/>
                      <a:r>
                        <a:rPr lang="en-US" sz="2000" b="1" dirty="0"/>
                        <a:t>196</a:t>
                      </a:r>
                    </a:p>
                    <a:p>
                      <a:pPr algn="ctr"/>
                      <a:r>
                        <a:rPr lang="en-US" sz="2000" b="1" dirty="0"/>
                        <a:t>41%</a:t>
                      </a:r>
                    </a:p>
                  </a:txBody>
                  <a:tcPr anchor="ctr"/>
                </a:tc>
                <a:extLst>
                  <a:ext uri="{0D108BD9-81ED-4DB2-BD59-A6C34878D82A}">
                    <a16:rowId xmlns:a16="http://schemas.microsoft.com/office/drawing/2014/main" val="842744752"/>
                  </a:ext>
                </a:extLst>
              </a:tr>
              <a:tr h="843421">
                <a:tc>
                  <a:txBody>
                    <a:bodyPr/>
                    <a:lstStyle/>
                    <a:p>
                      <a:pPr algn="ctr"/>
                      <a:endParaRPr lang="en-US" sz="200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1" dirty="0"/>
                        <a:t>Total</a:t>
                      </a:r>
                    </a:p>
                    <a:p>
                      <a:pPr algn="ctr"/>
                      <a:endParaRPr lang="en-US" sz="2000" b="1" dirty="0"/>
                    </a:p>
                  </a:txBody>
                  <a:tcPr anchor="ctr"/>
                </a:tc>
                <a:tc>
                  <a:txBody>
                    <a:bodyPr/>
                    <a:lstStyle/>
                    <a:p>
                      <a:pPr algn="ctr"/>
                      <a:r>
                        <a:rPr lang="en-US" sz="2000" b="1" strike="noStrike" dirty="0"/>
                        <a:t>278</a:t>
                      </a:r>
                    </a:p>
                    <a:p>
                      <a:pPr algn="ctr"/>
                      <a:r>
                        <a:rPr lang="en-US" sz="2000" b="1" strike="noStrike" dirty="0"/>
                        <a:t>59%</a:t>
                      </a:r>
                    </a:p>
                  </a:txBody>
                  <a:tcPr anchor="ctr"/>
                </a:tc>
                <a:tc>
                  <a:txBody>
                    <a:bodyPr/>
                    <a:lstStyle/>
                    <a:p>
                      <a:pPr algn="ctr"/>
                      <a:r>
                        <a:rPr lang="en-US" sz="2000" b="1" strike="noStrike" dirty="0"/>
                        <a:t>196</a:t>
                      </a:r>
                    </a:p>
                    <a:p>
                      <a:pPr algn="ctr"/>
                      <a:r>
                        <a:rPr lang="en-US" sz="2000" b="1" strike="noStrike" dirty="0"/>
                        <a:t>41%</a:t>
                      </a:r>
                    </a:p>
                  </a:txBody>
                  <a:tcPr anchor="ctr"/>
                </a:tc>
                <a:tc>
                  <a:txBody>
                    <a:bodyPr/>
                    <a:lstStyle/>
                    <a:p>
                      <a:pPr algn="ctr"/>
                      <a:r>
                        <a:rPr lang="en-US" sz="2000" b="1" dirty="0"/>
                        <a:t>474</a:t>
                      </a:r>
                    </a:p>
                  </a:txBody>
                  <a:tcPr anchor="ctr"/>
                </a:tc>
                <a:extLst>
                  <a:ext uri="{0D108BD9-81ED-4DB2-BD59-A6C34878D82A}">
                    <a16:rowId xmlns:a16="http://schemas.microsoft.com/office/drawing/2014/main" val="638540027"/>
                  </a:ext>
                </a:extLst>
              </a:tr>
            </a:tbl>
          </a:graphicData>
        </a:graphic>
      </p:graphicFrame>
      <p:sp>
        <p:nvSpPr>
          <p:cNvPr id="7" name="TextBox 6">
            <a:extLst>
              <a:ext uri="{FF2B5EF4-FFF2-40B4-BE49-F238E27FC236}">
                <a16:creationId xmlns:a16="http://schemas.microsoft.com/office/drawing/2014/main" id="{CE81CFBE-39FA-5687-DC51-588B33AD14AA}"/>
              </a:ext>
            </a:extLst>
          </p:cNvPr>
          <p:cNvSpPr txBox="1"/>
          <p:nvPr/>
        </p:nvSpPr>
        <p:spPr>
          <a:xfrm>
            <a:off x="5920358" y="5804899"/>
            <a:ext cx="436338" cy="369332"/>
          </a:xfrm>
          <a:prstGeom prst="rect">
            <a:avLst/>
          </a:prstGeom>
          <a:noFill/>
        </p:spPr>
        <p:txBody>
          <a:bodyPr wrap="none" rtlCol="0">
            <a:spAutoFit/>
          </a:bodyPr>
          <a:lstStyle/>
          <a:p>
            <a:r>
              <a:rPr lang="en-US" dirty="0"/>
              <a:t>(a)</a:t>
            </a:r>
          </a:p>
        </p:txBody>
      </p:sp>
    </p:spTree>
    <p:extLst>
      <p:ext uri="{BB962C8B-B14F-4D97-AF65-F5344CB8AC3E}">
        <p14:creationId xmlns:p14="http://schemas.microsoft.com/office/powerpoint/2010/main" val="24317374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7EC600-87ED-A1F5-7FE6-B7B5D0B3B57B}"/>
            </a:ext>
          </a:extLst>
        </p:cNvPr>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8526C26B-494B-3DA7-98B0-C022D37C38C0}"/>
              </a:ext>
            </a:extLst>
          </p:cNvPr>
          <p:cNvGraphicFramePr>
            <a:graphicFrameLocks noGrp="1"/>
          </p:cNvGraphicFramePr>
          <p:nvPr>
            <p:extLst>
              <p:ext uri="{D42A27DB-BD31-4B8C-83A1-F6EECF244321}">
                <p14:modId xmlns:p14="http://schemas.microsoft.com/office/powerpoint/2010/main" val="594698102"/>
              </p:ext>
            </p:extLst>
          </p:nvPr>
        </p:nvGraphicFramePr>
        <p:xfrm>
          <a:off x="3559745" y="756278"/>
          <a:ext cx="4721226" cy="4432171"/>
        </p:xfrm>
        <a:graphic>
          <a:graphicData uri="http://schemas.openxmlformats.org/drawingml/2006/table">
            <a:tbl>
              <a:tblPr firstRow="1" bandRow="1">
                <a:tableStyleId>{5940675A-B579-460E-94D1-54222C63F5DA}</a:tableStyleId>
              </a:tblPr>
              <a:tblGrid>
                <a:gridCol w="280977">
                  <a:extLst>
                    <a:ext uri="{9D8B030D-6E8A-4147-A177-3AD203B41FA5}">
                      <a16:colId xmlns:a16="http://schemas.microsoft.com/office/drawing/2014/main" val="2997840181"/>
                    </a:ext>
                  </a:extLst>
                </a:gridCol>
                <a:gridCol w="979847">
                  <a:extLst>
                    <a:ext uri="{9D8B030D-6E8A-4147-A177-3AD203B41FA5}">
                      <a16:colId xmlns:a16="http://schemas.microsoft.com/office/drawing/2014/main" val="424595022"/>
                    </a:ext>
                  </a:extLst>
                </a:gridCol>
                <a:gridCol w="1282902">
                  <a:extLst>
                    <a:ext uri="{9D8B030D-6E8A-4147-A177-3AD203B41FA5}">
                      <a16:colId xmlns:a16="http://schemas.microsoft.com/office/drawing/2014/main" val="3774893902"/>
                    </a:ext>
                  </a:extLst>
                </a:gridCol>
                <a:gridCol w="1238133">
                  <a:extLst>
                    <a:ext uri="{9D8B030D-6E8A-4147-A177-3AD203B41FA5}">
                      <a16:colId xmlns:a16="http://schemas.microsoft.com/office/drawing/2014/main" val="2818638303"/>
                    </a:ext>
                  </a:extLst>
                </a:gridCol>
                <a:gridCol w="939367">
                  <a:extLst>
                    <a:ext uri="{9D8B030D-6E8A-4147-A177-3AD203B41FA5}">
                      <a16:colId xmlns:a16="http://schemas.microsoft.com/office/drawing/2014/main" val="296430935"/>
                    </a:ext>
                  </a:extLst>
                </a:gridCol>
              </a:tblGrid>
              <a:tr h="464595">
                <a:tc>
                  <a:txBody>
                    <a:bodyPr/>
                    <a:lstStyle/>
                    <a:p>
                      <a:pPr algn="ctr"/>
                      <a:endParaRPr lang="en-US" sz="2000" dirty="0"/>
                    </a:p>
                  </a:txBody>
                  <a:tcPr anchor="ctr"/>
                </a:tc>
                <a:tc>
                  <a:txBody>
                    <a:bodyPr/>
                    <a:lstStyle/>
                    <a:p>
                      <a:pPr algn="ctr"/>
                      <a:endParaRPr lang="en-US" sz="2000"/>
                    </a:p>
                  </a:txBody>
                  <a:tcPr anchor="ctr"/>
                </a:tc>
                <a:tc gridSpan="2">
                  <a:txBody>
                    <a:bodyPr/>
                    <a:lstStyle/>
                    <a:p>
                      <a:pPr algn="ctr"/>
                      <a:r>
                        <a:rPr lang="en-US" sz="2000" b="1" dirty="0"/>
                        <a:t>OKN-C</a:t>
                      </a:r>
                    </a:p>
                  </a:txBody>
                  <a:tcPr anchor="ctr"/>
                </a:tc>
                <a:tc hMerge="1">
                  <a:txBody>
                    <a:bodyPr/>
                    <a:lstStyle/>
                    <a:p>
                      <a:endParaRPr lang="en-US"/>
                    </a:p>
                  </a:txBody>
                  <a:tcPr/>
                </a:tc>
                <a:tc>
                  <a:txBody>
                    <a:bodyPr/>
                    <a:lstStyle/>
                    <a:p>
                      <a:pPr algn="ctr"/>
                      <a:endParaRPr lang="en-US" sz="2000"/>
                    </a:p>
                  </a:txBody>
                  <a:tcPr anchor="ctr"/>
                </a:tc>
                <a:extLst>
                  <a:ext uri="{0D108BD9-81ED-4DB2-BD59-A6C34878D82A}">
                    <a16:rowId xmlns:a16="http://schemas.microsoft.com/office/drawing/2014/main" val="799697033"/>
                  </a:ext>
                </a:extLst>
              </a:tr>
              <a:tr h="843421">
                <a:tc>
                  <a:txBody>
                    <a:bodyPr/>
                    <a:lstStyle/>
                    <a:p>
                      <a:pPr algn="ctr"/>
                      <a:endParaRPr lang="en-US" sz="2000"/>
                    </a:p>
                  </a:txBody>
                  <a:tcPr anchor="ctr"/>
                </a:tc>
                <a:tc>
                  <a:txBody>
                    <a:bodyPr/>
                    <a:lstStyle/>
                    <a:p>
                      <a:pPr algn="ctr"/>
                      <a:endParaRPr lang="en-US" sz="2000"/>
                    </a:p>
                  </a:txBody>
                  <a:tcPr anchor="ctr"/>
                </a:tc>
                <a:tc>
                  <a:txBody>
                    <a:bodyPr/>
                    <a:lstStyle/>
                    <a:p>
                      <a:pPr algn="ctr"/>
                      <a:r>
                        <a:rPr lang="en-US" sz="2000" b="1" dirty="0"/>
                        <a:t>Present</a:t>
                      </a:r>
                    </a:p>
                  </a:txBody>
                  <a:tcPr anchor="ctr"/>
                </a:tc>
                <a:tc>
                  <a:txBody>
                    <a:bodyPr/>
                    <a:lstStyle/>
                    <a:p>
                      <a:pPr algn="ctr"/>
                      <a:r>
                        <a:rPr lang="en-US" sz="2000" b="1"/>
                        <a:t>Absent</a:t>
                      </a:r>
                    </a:p>
                  </a:txBody>
                  <a:tcPr anchor="ctr"/>
                </a:tc>
                <a:tc>
                  <a:txBody>
                    <a:bodyPr/>
                    <a:lstStyle/>
                    <a:p>
                      <a:pPr algn="ctr"/>
                      <a:r>
                        <a:rPr lang="en-US" sz="2000" b="1"/>
                        <a:t>Total</a:t>
                      </a:r>
                    </a:p>
                  </a:txBody>
                  <a:tcPr anchor="ctr"/>
                </a:tc>
                <a:extLst>
                  <a:ext uri="{0D108BD9-81ED-4DB2-BD59-A6C34878D82A}">
                    <a16:rowId xmlns:a16="http://schemas.microsoft.com/office/drawing/2014/main" val="3079520751"/>
                  </a:ext>
                </a:extLst>
              </a:tr>
              <a:tr h="1140367">
                <a:tc rowSpan="2">
                  <a:txBody>
                    <a:bodyPr/>
                    <a:lstStyle/>
                    <a:p>
                      <a:pPr algn="ctr"/>
                      <a:r>
                        <a:rPr lang="en-US" sz="2000" b="1"/>
                        <a:t>Human</a:t>
                      </a:r>
                    </a:p>
                  </a:txBody>
                  <a:tcPr vert="vert270" anchor="ctr"/>
                </a:tc>
                <a:tc>
                  <a:txBody>
                    <a:bodyPr/>
                    <a:lstStyle/>
                    <a:p>
                      <a:pPr algn="ctr"/>
                      <a:r>
                        <a:rPr lang="en-US" sz="2000" b="1"/>
                        <a:t>Present</a:t>
                      </a:r>
                    </a:p>
                  </a:txBody>
                  <a:tcPr vert="vert270" anchor="ctr"/>
                </a:tc>
                <a:tc>
                  <a:txBody>
                    <a:bodyPr/>
                    <a:lstStyle/>
                    <a:p>
                      <a:pPr algn="ctr"/>
                      <a:r>
                        <a:rPr lang="en-US" sz="2000" dirty="0"/>
                        <a:t>TP</a:t>
                      </a:r>
                    </a:p>
                    <a:p>
                      <a:pPr algn="ctr"/>
                      <a:r>
                        <a:rPr lang="en-US" sz="2000" dirty="0"/>
                        <a:t>284</a:t>
                      </a:r>
                    </a:p>
                    <a:p>
                      <a:pPr algn="ctr"/>
                      <a:r>
                        <a:rPr lang="en-US" sz="2000" dirty="0"/>
                        <a:t>59%</a:t>
                      </a:r>
                    </a:p>
                  </a:txBody>
                  <a:tcPr anchor="ctr"/>
                </a:tc>
                <a:tc>
                  <a:txBody>
                    <a:bodyPr/>
                    <a:lstStyle/>
                    <a:p>
                      <a:pPr algn="ctr"/>
                      <a:r>
                        <a:rPr lang="en-US" sz="2000" dirty="0"/>
                        <a:t>FN</a:t>
                      </a:r>
                    </a:p>
                    <a:p>
                      <a:pPr algn="ctr"/>
                      <a:r>
                        <a:rPr lang="en-US" sz="2000" dirty="0"/>
                        <a:t>36</a:t>
                      </a:r>
                    </a:p>
                    <a:p>
                      <a:pPr algn="ctr"/>
                      <a:r>
                        <a:rPr lang="en-US" sz="2000" dirty="0"/>
                        <a:t>8%</a:t>
                      </a:r>
                    </a:p>
                  </a:txBody>
                  <a:tcPr anchor="ctr"/>
                </a:tc>
                <a:tc>
                  <a:txBody>
                    <a:bodyPr/>
                    <a:lstStyle/>
                    <a:p>
                      <a:pPr algn="ctr"/>
                      <a:r>
                        <a:rPr lang="en-US" sz="2000" b="1" dirty="0"/>
                        <a:t>320</a:t>
                      </a:r>
                    </a:p>
                    <a:p>
                      <a:pPr algn="ctr"/>
                      <a:r>
                        <a:rPr lang="en-US" sz="2000" b="1" dirty="0"/>
                        <a:t>68%</a:t>
                      </a:r>
                    </a:p>
                  </a:txBody>
                  <a:tcPr anchor="ctr"/>
                </a:tc>
                <a:extLst>
                  <a:ext uri="{0D108BD9-81ED-4DB2-BD59-A6C34878D82A}">
                    <a16:rowId xmlns:a16="http://schemas.microsoft.com/office/drawing/2014/main" val="2635440572"/>
                  </a:ext>
                </a:extLst>
              </a:tr>
              <a:tr h="1140367">
                <a:tc vMerge="1">
                  <a:txBody>
                    <a:bodyPr/>
                    <a:lstStyle/>
                    <a:p>
                      <a:endParaRPr lang="en-US"/>
                    </a:p>
                  </a:txBody>
                  <a:tcPr/>
                </a:tc>
                <a:tc>
                  <a:txBody>
                    <a:bodyPr/>
                    <a:lstStyle/>
                    <a:p>
                      <a:pPr algn="ctr"/>
                      <a:r>
                        <a:rPr lang="en-US" sz="2000" b="1"/>
                        <a:t>Absent</a:t>
                      </a:r>
                    </a:p>
                  </a:txBody>
                  <a:tcPr vert="vert270" anchor="ctr"/>
                </a:tc>
                <a:tc>
                  <a:txBody>
                    <a:bodyPr/>
                    <a:lstStyle/>
                    <a:p>
                      <a:pPr algn="ctr"/>
                      <a:r>
                        <a:rPr lang="en-US" sz="2000" dirty="0"/>
                        <a:t>FP</a:t>
                      </a:r>
                    </a:p>
                    <a:p>
                      <a:pPr algn="ctr"/>
                      <a:r>
                        <a:rPr lang="en-US" sz="2000" dirty="0"/>
                        <a:t>6</a:t>
                      </a:r>
                    </a:p>
                    <a:p>
                      <a:pPr algn="ctr"/>
                      <a:r>
                        <a:rPr lang="en-US" sz="2000" dirty="0"/>
                        <a:t>1%</a:t>
                      </a:r>
                    </a:p>
                  </a:txBody>
                  <a:tcPr anchor="ctr"/>
                </a:tc>
                <a:tc>
                  <a:txBody>
                    <a:bodyPr/>
                    <a:lstStyle/>
                    <a:p>
                      <a:pPr algn="ctr"/>
                      <a:r>
                        <a:rPr lang="en-US" sz="2000" dirty="0"/>
                        <a:t>TN</a:t>
                      </a:r>
                    </a:p>
                    <a:p>
                      <a:pPr algn="ctr"/>
                      <a:r>
                        <a:rPr lang="en-US" sz="2000" dirty="0"/>
                        <a:t>148</a:t>
                      </a:r>
                    </a:p>
                    <a:p>
                      <a:pPr algn="ctr"/>
                      <a:r>
                        <a:rPr lang="en-US" sz="2000" dirty="0"/>
                        <a:t>31%</a:t>
                      </a:r>
                    </a:p>
                  </a:txBody>
                  <a:tcPr anchor="ctr"/>
                </a:tc>
                <a:tc>
                  <a:txBody>
                    <a:bodyPr/>
                    <a:lstStyle/>
                    <a:p>
                      <a:pPr algn="ctr"/>
                      <a:r>
                        <a:rPr lang="en-US" sz="2000" b="1" dirty="0"/>
                        <a:t>154</a:t>
                      </a:r>
                    </a:p>
                    <a:p>
                      <a:pPr algn="ctr"/>
                      <a:r>
                        <a:rPr lang="en-US" sz="2000" b="1" dirty="0"/>
                        <a:t>30%</a:t>
                      </a:r>
                    </a:p>
                  </a:txBody>
                  <a:tcPr anchor="ctr"/>
                </a:tc>
                <a:extLst>
                  <a:ext uri="{0D108BD9-81ED-4DB2-BD59-A6C34878D82A}">
                    <a16:rowId xmlns:a16="http://schemas.microsoft.com/office/drawing/2014/main" val="842744752"/>
                  </a:ext>
                </a:extLst>
              </a:tr>
              <a:tr h="843421">
                <a:tc>
                  <a:txBody>
                    <a:bodyPr/>
                    <a:lstStyle/>
                    <a:p>
                      <a:pPr algn="ctr"/>
                      <a:endParaRPr lang="en-US" sz="200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1" dirty="0"/>
                        <a:t>Total</a:t>
                      </a:r>
                    </a:p>
                    <a:p>
                      <a:pPr algn="ctr"/>
                      <a:endParaRPr lang="en-US" sz="2000" b="1" dirty="0"/>
                    </a:p>
                  </a:txBody>
                  <a:tcPr anchor="ctr"/>
                </a:tc>
                <a:tc>
                  <a:txBody>
                    <a:bodyPr/>
                    <a:lstStyle/>
                    <a:p>
                      <a:pPr algn="ctr"/>
                      <a:r>
                        <a:rPr lang="en-US" sz="2000" b="1" strike="noStrike" dirty="0"/>
                        <a:t>290</a:t>
                      </a:r>
                    </a:p>
                    <a:p>
                      <a:pPr algn="ctr"/>
                      <a:r>
                        <a:rPr lang="en-US" sz="2000" b="1" strike="noStrike" dirty="0"/>
                        <a:t>61%</a:t>
                      </a:r>
                    </a:p>
                  </a:txBody>
                  <a:tcPr anchor="ctr"/>
                </a:tc>
                <a:tc>
                  <a:txBody>
                    <a:bodyPr/>
                    <a:lstStyle/>
                    <a:p>
                      <a:pPr algn="ctr"/>
                      <a:r>
                        <a:rPr lang="en-US" sz="2000" b="1" strike="noStrike" dirty="0"/>
                        <a:t>184</a:t>
                      </a:r>
                    </a:p>
                    <a:p>
                      <a:pPr algn="ctr"/>
                      <a:r>
                        <a:rPr lang="en-US" sz="2000" b="1" strike="noStrike" dirty="0"/>
                        <a:t>39%</a:t>
                      </a:r>
                    </a:p>
                  </a:txBody>
                  <a:tcPr anchor="ctr"/>
                </a:tc>
                <a:tc>
                  <a:txBody>
                    <a:bodyPr/>
                    <a:lstStyle/>
                    <a:p>
                      <a:pPr algn="ctr"/>
                      <a:r>
                        <a:rPr lang="en-US" sz="2000" b="1" dirty="0"/>
                        <a:t>474</a:t>
                      </a:r>
                    </a:p>
                  </a:txBody>
                  <a:tcPr anchor="ctr"/>
                </a:tc>
                <a:extLst>
                  <a:ext uri="{0D108BD9-81ED-4DB2-BD59-A6C34878D82A}">
                    <a16:rowId xmlns:a16="http://schemas.microsoft.com/office/drawing/2014/main" val="638540027"/>
                  </a:ext>
                </a:extLst>
              </a:tr>
            </a:tbl>
          </a:graphicData>
        </a:graphic>
      </p:graphicFrame>
      <p:sp>
        <p:nvSpPr>
          <p:cNvPr id="7" name="TextBox 6">
            <a:extLst>
              <a:ext uri="{FF2B5EF4-FFF2-40B4-BE49-F238E27FC236}">
                <a16:creationId xmlns:a16="http://schemas.microsoft.com/office/drawing/2014/main" id="{9CA57511-4951-FABA-6301-61E24277A107}"/>
              </a:ext>
            </a:extLst>
          </p:cNvPr>
          <p:cNvSpPr txBox="1"/>
          <p:nvPr/>
        </p:nvSpPr>
        <p:spPr>
          <a:xfrm>
            <a:off x="5920358" y="5804899"/>
            <a:ext cx="447558" cy="369332"/>
          </a:xfrm>
          <a:prstGeom prst="rect">
            <a:avLst/>
          </a:prstGeom>
          <a:noFill/>
        </p:spPr>
        <p:txBody>
          <a:bodyPr wrap="none" rtlCol="0">
            <a:spAutoFit/>
          </a:bodyPr>
          <a:lstStyle/>
          <a:p>
            <a:r>
              <a:rPr lang="en-US" dirty="0"/>
              <a:t>(b)</a:t>
            </a:r>
          </a:p>
        </p:txBody>
      </p:sp>
    </p:spTree>
    <p:extLst>
      <p:ext uri="{BB962C8B-B14F-4D97-AF65-F5344CB8AC3E}">
        <p14:creationId xmlns:p14="http://schemas.microsoft.com/office/powerpoint/2010/main" val="15706461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1984D6-5EBC-189B-928C-276569FD4C49}"/>
            </a:ext>
          </a:extLst>
        </p:cNvPr>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72EA5CD3-0033-DBC0-936C-5B3814AC2A6C}"/>
              </a:ext>
            </a:extLst>
          </p:cNvPr>
          <p:cNvGraphicFramePr>
            <a:graphicFrameLocks noGrp="1"/>
          </p:cNvGraphicFramePr>
          <p:nvPr>
            <p:extLst>
              <p:ext uri="{D42A27DB-BD31-4B8C-83A1-F6EECF244321}">
                <p14:modId xmlns:p14="http://schemas.microsoft.com/office/powerpoint/2010/main" val="2000723696"/>
              </p:ext>
            </p:extLst>
          </p:nvPr>
        </p:nvGraphicFramePr>
        <p:xfrm>
          <a:off x="3559745" y="756278"/>
          <a:ext cx="4721226" cy="4432171"/>
        </p:xfrm>
        <a:graphic>
          <a:graphicData uri="http://schemas.openxmlformats.org/drawingml/2006/table">
            <a:tbl>
              <a:tblPr firstRow="1" bandRow="1">
                <a:tableStyleId>{5940675A-B579-460E-94D1-54222C63F5DA}</a:tableStyleId>
              </a:tblPr>
              <a:tblGrid>
                <a:gridCol w="280977">
                  <a:extLst>
                    <a:ext uri="{9D8B030D-6E8A-4147-A177-3AD203B41FA5}">
                      <a16:colId xmlns:a16="http://schemas.microsoft.com/office/drawing/2014/main" val="2997840181"/>
                    </a:ext>
                  </a:extLst>
                </a:gridCol>
                <a:gridCol w="979847">
                  <a:extLst>
                    <a:ext uri="{9D8B030D-6E8A-4147-A177-3AD203B41FA5}">
                      <a16:colId xmlns:a16="http://schemas.microsoft.com/office/drawing/2014/main" val="424595022"/>
                    </a:ext>
                  </a:extLst>
                </a:gridCol>
                <a:gridCol w="1282902">
                  <a:extLst>
                    <a:ext uri="{9D8B030D-6E8A-4147-A177-3AD203B41FA5}">
                      <a16:colId xmlns:a16="http://schemas.microsoft.com/office/drawing/2014/main" val="3774893902"/>
                    </a:ext>
                  </a:extLst>
                </a:gridCol>
                <a:gridCol w="1238133">
                  <a:extLst>
                    <a:ext uri="{9D8B030D-6E8A-4147-A177-3AD203B41FA5}">
                      <a16:colId xmlns:a16="http://schemas.microsoft.com/office/drawing/2014/main" val="2818638303"/>
                    </a:ext>
                  </a:extLst>
                </a:gridCol>
                <a:gridCol w="939367">
                  <a:extLst>
                    <a:ext uri="{9D8B030D-6E8A-4147-A177-3AD203B41FA5}">
                      <a16:colId xmlns:a16="http://schemas.microsoft.com/office/drawing/2014/main" val="296430935"/>
                    </a:ext>
                  </a:extLst>
                </a:gridCol>
              </a:tblGrid>
              <a:tr h="464595">
                <a:tc>
                  <a:txBody>
                    <a:bodyPr/>
                    <a:lstStyle/>
                    <a:p>
                      <a:pPr algn="ctr"/>
                      <a:endParaRPr lang="en-US" sz="2000" dirty="0"/>
                    </a:p>
                  </a:txBody>
                  <a:tcPr anchor="ctr"/>
                </a:tc>
                <a:tc>
                  <a:txBody>
                    <a:bodyPr/>
                    <a:lstStyle/>
                    <a:p>
                      <a:pPr algn="ctr"/>
                      <a:endParaRPr lang="en-US" sz="2000"/>
                    </a:p>
                  </a:txBody>
                  <a:tcPr anchor="ctr"/>
                </a:tc>
                <a:tc gridSpan="2">
                  <a:txBody>
                    <a:bodyPr/>
                    <a:lstStyle/>
                    <a:p>
                      <a:pPr algn="ctr"/>
                      <a:r>
                        <a:rPr lang="en-US" sz="2000" b="1" dirty="0"/>
                        <a:t>OKN-MMIC</a:t>
                      </a:r>
                    </a:p>
                  </a:txBody>
                  <a:tcPr anchor="ctr"/>
                </a:tc>
                <a:tc hMerge="1">
                  <a:txBody>
                    <a:bodyPr/>
                    <a:lstStyle/>
                    <a:p>
                      <a:endParaRPr lang="en-US"/>
                    </a:p>
                  </a:txBody>
                  <a:tcPr/>
                </a:tc>
                <a:tc>
                  <a:txBody>
                    <a:bodyPr/>
                    <a:lstStyle/>
                    <a:p>
                      <a:pPr algn="ctr"/>
                      <a:endParaRPr lang="en-US" sz="2000"/>
                    </a:p>
                  </a:txBody>
                  <a:tcPr anchor="ctr"/>
                </a:tc>
                <a:extLst>
                  <a:ext uri="{0D108BD9-81ED-4DB2-BD59-A6C34878D82A}">
                    <a16:rowId xmlns:a16="http://schemas.microsoft.com/office/drawing/2014/main" val="799697033"/>
                  </a:ext>
                </a:extLst>
              </a:tr>
              <a:tr h="843421">
                <a:tc>
                  <a:txBody>
                    <a:bodyPr/>
                    <a:lstStyle/>
                    <a:p>
                      <a:pPr algn="ctr"/>
                      <a:endParaRPr lang="en-US" sz="2000"/>
                    </a:p>
                  </a:txBody>
                  <a:tcPr anchor="ctr"/>
                </a:tc>
                <a:tc>
                  <a:txBody>
                    <a:bodyPr/>
                    <a:lstStyle/>
                    <a:p>
                      <a:pPr algn="ctr"/>
                      <a:endParaRPr lang="en-US" sz="2000"/>
                    </a:p>
                  </a:txBody>
                  <a:tcPr anchor="ctr"/>
                </a:tc>
                <a:tc>
                  <a:txBody>
                    <a:bodyPr/>
                    <a:lstStyle/>
                    <a:p>
                      <a:pPr algn="ctr"/>
                      <a:r>
                        <a:rPr lang="en-US" sz="2000" b="1" dirty="0"/>
                        <a:t>Present</a:t>
                      </a:r>
                    </a:p>
                  </a:txBody>
                  <a:tcPr anchor="ctr"/>
                </a:tc>
                <a:tc>
                  <a:txBody>
                    <a:bodyPr/>
                    <a:lstStyle/>
                    <a:p>
                      <a:pPr algn="ctr"/>
                      <a:r>
                        <a:rPr lang="en-US" sz="2000" b="1"/>
                        <a:t>Absent</a:t>
                      </a:r>
                    </a:p>
                  </a:txBody>
                  <a:tcPr anchor="ctr"/>
                </a:tc>
                <a:tc>
                  <a:txBody>
                    <a:bodyPr/>
                    <a:lstStyle/>
                    <a:p>
                      <a:pPr algn="ctr"/>
                      <a:r>
                        <a:rPr lang="en-US" sz="2000" b="1"/>
                        <a:t>Total</a:t>
                      </a:r>
                    </a:p>
                  </a:txBody>
                  <a:tcPr anchor="ctr"/>
                </a:tc>
                <a:extLst>
                  <a:ext uri="{0D108BD9-81ED-4DB2-BD59-A6C34878D82A}">
                    <a16:rowId xmlns:a16="http://schemas.microsoft.com/office/drawing/2014/main" val="3079520751"/>
                  </a:ext>
                </a:extLst>
              </a:tr>
              <a:tr h="1140367">
                <a:tc rowSpan="2">
                  <a:txBody>
                    <a:bodyPr/>
                    <a:lstStyle/>
                    <a:p>
                      <a:pPr algn="ctr"/>
                      <a:r>
                        <a:rPr lang="en-US" sz="2000" b="1"/>
                        <a:t>Human</a:t>
                      </a:r>
                    </a:p>
                  </a:txBody>
                  <a:tcPr vert="vert270" anchor="ctr"/>
                </a:tc>
                <a:tc>
                  <a:txBody>
                    <a:bodyPr/>
                    <a:lstStyle/>
                    <a:p>
                      <a:pPr algn="ctr"/>
                      <a:r>
                        <a:rPr lang="en-US" sz="2000" b="1"/>
                        <a:t>Present</a:t>
                      </a:r>
                    </a:p>
                  </a:txBody>
                  <a:tcPr vert="vert270" anchor="ctr"/>
                </a:tc>
                <a:tc>
                  <a:txBody>
                    <a:bodyPr/>
                    <a:lstStyle/>
                    <a:p>
                      <a:pPr algn="ctr"/>
                      <a:r>
                        <a:rPr lang="en-US" sz="2000" dirty="0"/>
                        <a:t>TP</a:t>
                      </a:r>
                    </a:p>
                    <a:p>
                      <a:pPr algn="ctr"/>
                      <a:r>
                        <a:rPr lang="en-US" sz="2000" dirty="0"/>
                        <a:t>284</a:t>
                      </a:r>
                    </a:p>
                    <a:p>
                      <a:pPr algn="ctr"/>
                      <a:r>
                        <a:rPr lang="en-US" sz="2000" dirty="0"/>
                        <a:t>60%</a:t>
                      </a:r>
                    </a:p>
                  </a:txBody>
                  <a:tcPr anchor="ctr"/>
                </a:tc>
                <a:tc>
                  <a:txBody>
                    <a:bodyPr/>
                    <a:lstStyle/>
                    <a:p>
                      <a:pPr algn="ctr"/>
                      <a:r>
                        <a:rPr lang="en-US" sz="2000" dirty="0"/>
                        <a:t>FN</a:t>
                      </a:r>
                    </a:p>
                    <a:p>
                      <a:pPr algn="ctr"/>
                      <a:r>
                        <a:rPr lang="en-US" sz="2000" dirty="0"/>
                        <a:t>36</a:t>
                      </a:r>
                    </a:p>
                    <a:p>
                      <a:pPr algn="ctr"/>
                      <a:r>
                        <a:rPr lang="en-US" sz="2000" dirty="0"/>
                        <a:t>8%</a:t>
                      </a:r>
                    </a:p>
                  </a:txBody>
                  <a:tcPr anchor="ctr"/>
                </a:tc>
                <a:tc>
                  <a:txBody>
                    <a:bodyPr/>
                    <a:lstStyle/>
                    <a:p>
                      <a:pPr algn="ctr"/>
                      <a:r>
                        <a:rPr lang="en-US" sz="2000" b="1" dirty="0"/>
                        <a:t>320</a:t>
                      </a:r>
                    </a:p>
                    <a:p>
                      <a:pPr algn="ctr"/>
                      <a:r>
                        <a:rPr lang="en-US" sz="2000" b="1" dirty="0"/>
                        <a:t>68%</a:t>
                      </a:r>
                    </a:p>
                  </a:txBody>
                  <a:tcPr anchor="ctr"/>
                </a:tc>
                <a:extLst>
                  <a:ext uri="{0D108BD9-81ED-4DB2-BD59-A6C34878D82A}">
                    <a16:rowId xmlns:a16="http://schemas.microsoft.com/office/drawing/2014/main" val="2635440572"/>
                  </a:ext>
                </a:extLst>
              </a:tr>
              <a:tr h="1140367">
                <a:tc vMerge="1">
                  <a:txBody>
                    <a:bodyPr/>
                    <a:lstStyle/>
                    <a:p>
                      <a:endParaRPr lang="en-US"/>
                    </a:p>
                  </a:txBody>
                  <a:tcPr/>
                </a:tc>
                <a:tc>
                  <a:txBody>
                    <a:bodyPr/>
                    <a:lstStyle/>
                    <a:p>
                      <a:pPr algn="ctr"/>
                      <a:r>
                        <a:rPr lang="en-US" sz="2000" b="1"/>
                        <a:t>Absent</a:t>
                      </a:r>
                    </a:p>
                  </a:txBody>
                  <a:tcPr vert="vert270" anchor="ctr"/>
                </a:tc>
                <a:tc>
                  <a:txBody>
                    <a:bodyPr/>
                    <a:lstStyle/>
                    <a:p>
                      <a:pPr algn="ctr"/>
                      <a:r>
                        <a:rPr lang="en-US" sz="2000" dirty="0"/>
                        <a:t>FP</a:t>
                      </a:r>
                    </a:p>
                    <a:p>
                      <a:pPr algn="ctr"/>
                      <a:r>
                        <a:rPr lang="en-US" sz="2000" dirty="0"/>
                        <a:t>8</a:t>
                      </a:r>
                    </a:p>
                    <a:p>
                      <a:pPr algn="ctr"/>
                      <a:r>
                        <a:rPr lang="en-US" sz="2000" dirty="0"/>
                        <a:t>2%</a:t>
                      </a:r>
                    </a:p>
                  </a:txBody>
                  <a:tcPr anchor="ctr"/>
                </a:tc>
                <a:tc>
                  <a:txBody>
                    <a:bodyPr/>
                    <a:lstStyle/>
                    <a:p>
                      <a:pPr algn="ctr"/>
                      <a:r>
                        <a:rPr lang="en-US" sz="2000" dirty="0"/>
                        <a:t>TN</a:t>
                      </a:r>
                    </a:p>
                    <a:p>
                      <a:pPr algn="ctr"/>
                      <a:r>
                        <a:rPr lang="en-US" sz="2000" dirty="0"/>
                        <a:t>146</a:t>
                      </a:r>
                    </a:p>
                    <a:p>
                      <a:pPr algn="ctr"/>
                      <a:r>
                        <a:rPr lang="en-US" sz="2000" dirty="0"/>
                        <a:t>31%</a:t>
                      </a:r>
                    </a:p>
                  </a:txBody>
                  <a:tcPr anchor="ctr"/>
                </a:tc>
                <a:tc>
                  <a:txBody>
                    <a:bodyPr/>
                    <a:lstStyle/>
                    <a:p>
                      <a:pPr algn="ctr"/>
                      <a:r>
                        <a:rPr lang="en-US" sz="2000" b="1" dirty="0"/>
                        <a:t>154</a:t>
                      </a:r>
                    </a:p>
                    <a:p>
                      <a:pPr algn="ctr"/>
                      <a:r>
                        <a:rPr lang="en-US" sz="2000" b="1" dirty="0"/>
                        <a:t>32%</a:t>
                      </a:r>
                    </a:p>
                  </a:txBody>
                  <a:tcPr anchor="ctr"/>
                </a:tc>
                <a:extLst>
                  <a:ext uri="{0D108BD9-81ED-4DB2-BD59-A6C34878D82A}">
                    <a16:rowId xmlns:a16="http://schemas.microsoft.com/office/drawing/2014/main" val="842744752"/>
                  </a:ext>
                </a:extLst>
              </a:tr>
              <a:tr h="843421">
                <a:tc>
                  <a:txBody>
                    <a:bodyPr/>
                    <a:lstStyle/>
                    <a:p>
                      <a:pPr algn="ctr"/>
                      <a:endParaRPr lang="en-US" sz="200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1" dirty="0"/>
                        <a:t>Total</a:t>
                      </a:r>
                    </a:p>
                    <a:p>
                      <a:pPr algn="ctr"/>
                      <a:endParaRPr lang="en-US" sz="2000" b="1" dirty="0"/>
                    </a:p>
                  </a:txBody>
                  <a:tcPr anchor="ctr"/>
                </a:tc>
                <a:tc>
                  <a:txBody>
                    <a:bodyPr/>
                    <a:lstStyle/>
                    <a:p>
                      <a:pPr algn="ctr"/>
                      <a:r>
                        <a:rPr lang="en-US" sz="2000" b="1" strike="noStrike" dirty="0"/>
                        <a:t>292</a:t>
                      </a:r>
                    </a:p>
                    <a:p>
                      <a:pPr algn="ctr"/>
                      <a:r>
                        <a:rPr lang="en-US" sz="2000" b="1" strike="noStrike" dirty="0"/>
                        <a:t>62%</a:t>
                      </a:r>
                    </a:p>
                  </a:txBody>
                  <a:tcPr anchor="ctr"/>
                </a:tc>
                <a:tc>
                  <a:txBody>
                    <a:bodyPr/>
                    <a:lstStyle/>
                    <a:p>
                      <a:pPr algn="ctr"/>
                      <a:r>
                        <a:rPr lang="en-US" sz="2000" b="1" strike="noStrike" dirty="0"/>
                        <a:t>182</a:t>
                      </a:r>
                    </a:p>
                    <a:p>
                      <a:pPr algn="ctr"/>
                      <a:r>
                        <a:rPr lang="en-US" sz="2000" b="1" strike="noStrike" dirty="0"/>
                        <a:t>38%</a:t>
                      </a:r>
                    </a:p>
                  </a:txBody>
                  <a:tcPr anchor="ctr"/>
                </a:tc>
                <a:tc>
                  <a:txBody>
                    <a:bodyPr/>
                    <a:lstStyle/>
                    <a:p>
                      <a:pPr algn="ctr"/>
                      <a:r>
                        <a:rPr lang="en-US" sz="2000" b="1" dirty="0"/>
                        <a:t>474</a:t>
                      </a:r>
                    </a:p>
                  </a:txBody>
                  <a:tcPr anchor="ctr"/>
                </a:tc>
                <a:extLst>
                  <a:ext uri="{0D108BD9-81ED-4DB2-BD59-A6C34878D82A}">
                    <a16:rowId xmlns:a16="http://schemas.microsoft.com/office/drawing/2014/main" val="638540027"/>
                  </a:ext>
                </a:extLst>
              </a:tr>
            </a:tbl>
          </a:graphicData>
        </a:graphic>
      </p:graphicFrame>
      <p:sp>
        <p:nvSpPr>
          <p:cNvPr id="7" name="TextBox 6">
            <a:extLst>
              <a:ext uri="{FF2B5EF4-FFF2-40B4-BE49-F238E27FC236}">
                <a16:creationId xmlns:a16="http://schemas.microsoft.com/office/drawing/2014/main" id="{7C6EA152-7F1D-7C13-32B5-ED40959B51A2}"/>
              </a:ext>
            </a:extLst>
          </p:cNvPr>
          <p:cNvSpPr txBox="1"/>
          <p:nvPr/>
        </p:nvSpPr>
        <p:spPr>
          <a:xfrm>
            <a:off x="5920358" y="5804899"/>
            <a:ext cx="423514" cy="369332"/>
          </a:xfrm>
          <a:prstGeom prst="rect">
            <a:avLst/>
          </a:prstGeom>
          <a:noFill/>
        </p:spPr>
        <p:txBody>
          <a:bodyPr wrap="none" rtlCol="0">
            <a:spAutoFit/>
          </a:bodyPr>
          <a:lstStyle/>
          <a:p>
            <a:r>
              <a:rPr lang="en-US" dirty="0"/>
              <a:t>(c)</a:t>
            </a:r>
          </a:p>
        </p:txBody>
      </p:sp>
    </p:spTree>
    <p:extLst>
      <p:ext uri="{BB962C8B-B14F-4D97-AF65-F5344CB8AC3E}">
        <p14:creationId xmlns:p14="http://schemas.microsoft.com/office/powerpoint/2010/main" val="12426933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EE6662-38F1-C2C9-A6D2-363ECDC8B841}"/>
            </a:ext>
          </a:extLst>
        </p:cNvPr>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539CE707-D7B6-5539-9FE4-F3EC2E9AF32C}"/>
              </a:ext>
            </a:extLst>
          </p:cNvPr>
          <p:cNvGraphicFramePr>
            <a:graphicFrameLocks noGrp="1"/>
          </p:cNvGraphicFramePr>
          <p:nvPr>
            <p:extLst>
              <p:ext uri="{D42A27DB-BD31-4B8C-83A1-F6EECF244321}">
                <p14:modId xmlns:p14="http://schemas.microsoft.com/office/powerpoint/2010/main" val="990521467"/>
              </p:ext>
            </p:extLst>
          </p:nvPr>
        </p:nvGraphicFramePr>
        <p:xfrm>
          <a:off x="3559745" y="756278"/>
          <a:ext cx="4721226" cy="4432171"/>
        </p:xfrm>
        <a:graphic>
          <a:graphicData uri="http://schemas.openxmlformats.org/drawingml/2006/table">
            <a:tbl>
              <a:tblPr firstRow="1" bandRow="1">
                <a:tableStyleId>{5940675A-B579-460E-94D1-54222C63F5DA}</a:tableStyleId>
              </a:tblPr>
              <a:tblGrid>
                <a:gridCol w="280977">
                  <a:extLst>
                    <a:ext uri="{9D8B030D-6E8A-4147-A177-3AD203B41FA5}">
                      <a16:colId xmlns:a16="http://schemas.microsoft.com/office/drawing/2014/main" val="2997840181"/>
                    </a:ext>
                  </a:extLst>
                </a:gridCol>
                <a:gridCol w="979847">
                  <a:extLst>
                    <a:ext uri="{9D8B030D-6E8A-4147-A177-3AD203B41FA5}">
                      <a16:colId xmlns:a16="http://schemas.microsoft.com/office/drawing/2014/main" val="424595022"/>
                    </a:ext>
                  </a:extLst>
                </a:gridCol>
                <a:gridCol w="1282902">
                  <a:extLst>
                    <a:ext uri="{9D8B030D-6E8A-4147-A177-3AD203B41FA5}">
                      <a16:colId xmlns:a16="http://schemas.microsoft.com/office/drawing/2014/main" val="3774893902"/>
                    </a:ext>
                  </a:extLst>
                </a:gridCol>
                <a:gridCol w="1238133">
                  <a:extLst>
                    <a:ext uri="{9D8B030D-6E8A-4147-A177-3AD203B41FA5}">
                      <a16:colId xmlns:a16="http://schemas.microsoft.com/office/drawing/2014/main" val="2818638303"/>
                    </a:ext>
                  </a:extLst>
                </a:gridCol>
                <a:gridCol w="939367">
                  <a:extLst>
                    <a:ext uri="{9D8B030D-6E8A-4147-A177-3AD203B41FA5}">
                      <a16:colId xmlns:a16="http://schemas.microsoft.com/office/drawing/2014/main" val="296430935"/>
                    </a:ext>
                  </a:extLst>
                </a:gridCol>
              </a:tblGrid>
              <a:tr h="464595">
                <a:tc>
                  <a:txBody>
                    <a:bodyPr/>
                    <a:lstStyle/>
                    <a:p>
                      <a:pPr algn="ctr"/>
                      <a:endParaRPr lang="en-US" sz="2000" dirty="0"/>
                    </a:p>
                  </a:txBody>
                  <a:tcPr anchor="ctr"/>
                </a:tc>
                <a:tc>
                  <a:txBody>
                    <a:bodyPr/>
                    <a:lstStyle/>
                    <a:p>
                      <a:pPr algn="ctr"/>
                      <a:endParaRPr lang="en-US" sz="2000"/>
                    </a:p>
                  </a:txBody>
                  <a:tcPr anchor="ctr"/>
                </a:tc>
                <a:tc gridSpan="2">
                  <a:txBody>
                    <a:bodyPr/>
                    <a:lstStyle/>
                    <a:p>
                      <a:pPr algn="ctr"/>
                      <a:r>
                        <a:rPr lang="en-US" sz="2000" b="1" dirty="0"/>
                        <a:t>OKN-C-STEP</a:t>
                      </a:r>
                    </a:p>
                  </a:txBody>
                  <a:tcPr anchor="ctr"/>
                </a:tc>
                <a:tc hMerge="1">
                  <a:txBody>
                    <a:bodyPr/>
                    <a:lstStyle/>
                    <a:p>
                      <a:endParaRPr lang="en-US"/>
                    </a:p>
                  </a:txBody>
                  <a:tcPr/>
                </a:tc>
                <a:tc>
                  <a:txBody>
                    <a:bodyPr/>
                    <a:lstStyle/>
                    <a:p>
                      <a:pPr algn="ctr"/>
                      <a:endParaRPr lang="en-US" sz="2000"/>
                    </a:p>
                  </a:txBody>
                  <a:tcPr anchor="ctr"/>
                </a:tc>
                <a:extLst>
                  <a:ext uri="{0D108BD9-81ED-4DB2-BD59-A6C34878D82A}">
                    <a16:rowId xmlns:a16="http://schemas.microsoft.com/office/drawing/2014/main" val="799697033"/>
                  </a:ext>
                </a:extLst>
              </a:tr>
              <a:tr h="843421">
                <a:tc>
                  <a:txBody>
                    <a:bodyPr/>
                    <a:lstStyle/>
                    <a:p>
                      <a:pPr algn="ctr"/>
                      <a:endParaRPr lang="en-US" sz="2000"/>
                    </a:p>
                  </a:txBody>
                  <a:tcPr anchor="ctr"/>
                </a:tc>
                <a:tc>
                  <a:txBody>
                    <a:bodyPr/>
                    <a:lstStyle/>
                    <a:p>
                      <a:pPr algn="ctr"/>
                      <a:endParaRPr lang="en-US" sz="2000"/>
                    </a:p>
                  </a:txBody>
                  <a:tcPr anchor="ctr"/>
                </a:tc>
                <a:tc>
                  <a:txBody>
                    <a:bodyPr/>
                    <a:lstStyle/>
                    <a:p>
                      <a:pPr algn="ctr"/>
                      <a:r>
                        <a:rPr lang="en-US" sz="2000" b="1" dirty="0"/>
                        <a:t>Present</a:t>
                      </a:r>
                    </a:p>
                  </a:txBody>
                  <a:tcPr anchor="ctr"/>
                </a:tc>
                <a:tc>
                  <a:txBody>
                    <a:bodyPr/>
                    <a:lstStyle/>
                    <a:p>
                      <a:pPr algn="ctr"/>
                      <a:r>
                        <a:rPr lang="en-US" sz="2000" b="1"/>
                        <a:t>Absent</a:t>
                      </a:r>
                    </a:p>
                  </a:txBody>
                  <a:tcPr anchor="ctr"/>
                </a:tc>
                <a:tc>
                  <a:txBody>
                    <a:bodyPr/>
                    <a:lstStyle/>
                    <a:p>
                      <a:pPr algn="ctr"/>
                      <a:r>
                        <a:rPr lang="en-US" sz="2000" b="1"/>
                        <a:t>Total</a:t>
                      </a:r>
                    </a:p>
                  </a:txBody>
                  <a:tcPr anchor="ctr"/>
                </a:tc>
                <a:extLst>
                  <a:ext uri="{0D108BD9-81ED-4DB2-BD59-A6C34878D82A}">
                    <a16:rowId xmlns:a16="http://schemas.microsoft.com/office/drawing/2014/main" val="3079520751"/>
                  </a:ext>
                </a:extLst>
              </a:tr>
              <a:tr h="1140367">
                <a:tc rowSpan="2">
                  <a:txBody>
                    <a:bodyPr/>
                    <a:lstStyle/>
                    <a:p>
                      <a:pPr algn="ctr"/>
                      <a:r>
                        <a:rPr lang="en-US" sz="2000" b="1"/>
                        <a:t>Human</a:t>
                      </a:r>
                    </a:p>
                  </a:txBody>
                  <a:tcPr vert="vert270" anchor="ctr"/>
                </a:tc>
                <a:tc>
                  <a:txBody>
                    <a:bodyPr/>
                    <a:lstStyle/>
                    <a:p>
                      <a:pPr algn="ctr"/>
                      <a:r>
                        <a:rPr lang="en-US" sz="2000" b="1"/>
                        <a:t>Present</a:t>
                      </a:r>
                    </a:p>
                  </a:txBody>
                  <a:tcPr vert="vert270" anchor="ctr"/>
                </a:tc>
                <a:tc>
                  <a:txBody>
                    <a:bodyPr/>
                    <a:lstStyle/>
                    <a:p>
                      <a:pPr algn="ctr"/>
                      <a:r>
                        <a:rPr lang="en-US" sz="2000" dirty="0"/>
                        <a:t>TP</a:t>
                      </a:r>
                    </a:p>
                    <a:p>
                      <a:pPr algn="ctr"/>
                      <a:r>
                        <a:rPr lang="en-US" sz="2000" dirty="0"/>
                        <a:t>297</a:t>
                      </a:r>
                    </a:p>
                    <a:p>
                      <a:pPr algn="ctr"/>
                      <a:r>
                        <a:rPr lang="en-US" sz="2000" dirty="0"/>
                        <a:t>63%</a:t>
                      </a:r>
                    </a:p>
                  </a:txBody>
                  <a:tcPr anchor="ctr"/>
                </a:tc>
                <a:tc>
                  <a:txBody>
                    <a:bodyPr/>
                    <a:lstStyle/>
                    <a:p>
                      <a:pPr algn="ctr"/>
                      <a:r>
                        <a:rPr lang="en-US" sz="2000" dirty="0"/>
                        <a:t>FN</a:t>
                      </a:r>
                    </a:p>
                    <a:p>
                      <a:pPr algn="ctr"/>
                      <a:r>
                        <a:rPr lang="en-US" sz="2000" dirty="0"/>
                        <a:t>23</a:t>
                      </a:r>
                    </a:p>
                    <a:p>
                      <a:pPr algn="ctr"/>
                      <a:r>
                        <a:rPr lang="en-US" sz="2000" dirty="0"/>
                        <a:t>5%</a:t>
                      </a:r>
                    </a:p>
                  </a:txBody>
                  <a:tcPr anchor="ctr"/>
                </a:tc>
                <a:tc>
                  <a:txBody>
                    <a:bodyPr/>
                    <a:lstStyle/>
                    <a:p>
                      <a:pPr algn="ctr"/>
                      <a:r>
                        <a:rPr lang="en-US" sz="2000" b="1" dirty="0"/>
                        <a:t>320</a:t>
                      </a:r>
                    </a:p>
                    <a:p>
                      <a:pPr algn="ctr"/>
                      <a:r>
                        <a:rPr lang="en-US" sz="2000" b="1" dirty="0"/>
                        <a:t>68%</a:t>
                      </a:r>
                    </a:p>
                  </a:txBody>
                  <a:tcPr anchor="ctr"/>
                </a:tc>
                <a:extLst>
                  <a:ext uri="{0D108BD9-81ED-4DB2-BD59-A6C34878D82A}">
                    <a16:rowId xmlns:a16="http://schemas.microsoft.com/office/drawing/2014/main" val="2635440572"/>
                  </a:ext>
                </a:extLst>
              </a:tr>
              <a:tr h="1140367">
                <a:tc vMerge="1">
                  <a:txBody>
                    <a:bodyPr/>
                    <a:lstStyle/>
                    <a:p>
                      <a:endParaRPr lang="en-US"/>
                    </a:p>
                  </a:txBody>
                  <a:tcPr/>
                </a:tc>
                <a:tc>
                  <a:txBody>
                    <a:bodyPr/>
                    <a:lstStyle/>
                    <a:p>
                      <a:pPr algn="ctr"/>
                      <a:r>
                        <a:rPr lang="en-US" sz="2000" b="1"/>
                        <a:t>Absent</a:t>
                      </a:r>
                    </a:p>
                  </a:txBody>
                  <a:tcPr vert="vert270" anchor="ctr"/>
                </a:tc>
                <a:tc>
                  <a:txBody>
                    <a:bodyPr/>
                    <a:lstStyle/>
                    <a:p>
                      <a:pPr algn="ctr"/>
                      <a:r>
                        <a:rPr lang="en-US" sz="2000" dirty="0"/>
                        <a:t>FP</a:t>
                      </a:r>
                    </a:p>
                    <a:p>
                      <a:pPr algn="ctr"/>
                      <a:r>
                        <a:rPr lang="en-US" sz="2000" dirty="0"/>
                        <a:t>13</a:t>
                      </a:r>
                    </a:p>
                    <a:p>
                      <a:pPr algn="ctr"/>
                      <a:r>
                        <a:rPr lang="en-US" sz="2000" dirty="0"/>
                        <a:t>3%</a:t>
                      </a:r>
                    </a:p>
                  </a:txBody>
                  <a:tcPr anchor="ctr"/>
                </a:tc>
                <a:tc>
                  <a:txBody>
                    <a:bodyPr/>
                    <a:lstStyle/>
                    <a:p>
                      <a:pPr algn="ctr"/>
                      <a:r>
                        <a:rPr lang="en-US" sz="2000" dirty="0"/>
                        <a:t>TN</a:t>
                      </a:r>
                    </a:p>
                    <a:p>
                      <a:pPr algn="ctr"/>
                      <a:r>
                        <a:rPr lang="en-US" sz="2000" dirty="0"/>
                        <a:t>141</a:t>
                      </a:r>
                    </a:p>
                    <a:p>
                      <a:pPr algn="ctr"/>
                      <a:r>
                        <a:rPr lang="en-US" sz="2000" dirty="0"/>
                        <a:t>30%</a:t>
                      </a:r>
                    </a:p>
                  </a:txBody>
                  <a:tcPr anchor="ctr"/>
                </a:tc>
                <a:tc>
                  <a:txBody>
                    <a:bodyPr/>
                    <a:lstStyle/>
                    <a:p>
                      <a:pPr algn="ctr"/>
                      <a:r>
                        <a:rPr lang="en-US" sz="2000" b="1" dirty="0"/>
                        <a:t>154</a:t>
                      </a:r>
                    </a:p>
                    <a:p>
                      <a:pPr algn="ctr"/>
                      <a:r>
                        <a:rPr lang="en-US" sz="2000" b="1" dirty="0"/>
                        <a:t>32%</a:t>
                      </a:r>
                    </a:p>
                  </a:txBody>
                  <a:tcPr anchor="ctr"/>
                </a:tc>
                <a:extLst>
                  <a:ext uri="{0D108BD9-81ED-4DB2-BD59-A6C34878D82A}">
                    <a16:rowId xmlns:a16="http://schemas.microsoft.com/office/drawing/2014/main" val="842744752"/>
                  </a:ext>
                </a:extLst>
              </a:tr>
              <a:tr h="843421">
                <a:tc>
                  <a:txBody>
                    <a:bodyPr/>
                    <a:lstStyle/>
                    <a:p>
                      <a:pPr algn="ctr"/>
                      <a:endParaRPr lang="en-US" sz="200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1" dirty="0"/>
                        <a:t>Total</a:t>
                      </a:r>
                    </a:p>
                    <a:p>
                      <a:pPr algn="ctr"/>
                      <a:endParaRPr lang="en-US" sz="2000" b="1" dirty="0"/>
                    </a:p>
                  </a:txBody>
                  <a:tcPr anchor="ctr"/>
                </a:tc>
                <a:tc>
                  <a:txBody>
                    <a:bodyPr/>
                    <a:lstStyle/>
                    <a:p>
                      <a:pPr algn="ctr"/>
                      <a:r>
                        <a:rPr lang="en-US" sz="2000" b="1" strike="noStrike" dirty="0"/>
                        <a:t>310</a:t>
                      </a:r>
                    </a:p>
                    <a:p>
                      <a:pPr algn="ctr"/>
                      <a:r>
                        <a:rPr lang="en-US" sz="2000" b="1" strike="noStrike" dirty="0"/>
                        <a:t>65%</a:t>
                      </a:r>
                    </a:p>
                  </a:txBody>
                  <a:tcPr anchor="ctr"/>
                </a:tc>
                <a:tc>
                  <a:txBody>
                    <a:bodyPr/>
                    <a:lstStyle/>
                    <a:p>
                      <a:pPr algn="ctr"/>
                      <a:r>
                        <a:rPr lang="en-US" sz="2000" b="1" strike="noStrike" dirty="0"/>
                        <a:t>164</a:t>
                      </a:r>
                    </a:p>
                    <a:p>
                      <a:pPr algn="ctr"/>
                      <a:r>
                        <a:rPr lang="en-US" sz="2000" b="1" strike="noStrike" dirty="0"/>
                        <a:t>35%</a:t>
                      </a:r>
                    </a:p>
                  </a:txBody>
                  <a:tcPr anchor="ctr"/>
                </a:tc>
                <a:tc>
                  <a:txBody>
                    <a:bodyPr/>
                    <a:lstStyle/>
                    <a:p>
                      <a:pPr algn="ctr"/>
                      <a:r>
                        <a:rPr lang="en-US" sz="2000" b="1" dirty="0"/>
                        <a:t>474</a:t>
                      </a:r>
                    </a:p>
                  </a:txBody>
                  <a:tcPr anchor="ctr"/>
                </a:tc>
                <a:extLst>
                  <a:ext uri="{0D108BD9-81ED-4DB2-BD59-A6C34878D82A}">
                    <a16:rowId xmlns:a16="http://schemas.microsoft.com/office/drawing/2014/main" val="638540027"/>
                  </a:ext>
                </a:extLst>
              </a:tr>
            </a:tbl>
          </a:graphicData>
        </a:graphic>
      </p:graphicFrame>
      <p:sp>
        <p:nvSpPr>
          <p:cNvPr id="7" name="TextBox 6">
            <a:extLst>
              <a:ext uri="{FF2B5EF4-FFF2-40B4-BE49-F238E27FC236}">
                <a16:creationId xmlns:a16="http://schemas.microsoft.com/office/drawing/2014/main" id="{C1F34C24-3512-E5F1-8DD2-CECDF62E3856}"/>
              </a:ext>
            </a:extLst>
          </p:cNvPr>
          <p:cNvSpPr txBox="1"/>
          <p:nvPr/>
        </p:nvSpPr>
        <p:spPr>
          <a:xfrm>
            <a:off x="5920358" y="5804899"/>
            <a:ext cx="447558" cy="369332"/>
          </a:xfrm>
          <a:prstGeom prst="rect">
            <a:avLst/>
          </a:prstGeom>
          <a:noFill/>
        </p:spPr>
        <p:txBody>
          <a:bodyPr wrap="none" rtlCol="0">
            <a:spAutoFit/>
          </a:bodyPr>
          <a:lstStyle/>
          <a:p>
            <a:r>
              <a:rPr lang="en-US" dirty="0"/>
              <a:t>(d)</a:t>
            </a:r>
          </a:p>
        </p:txBody>
      </p:sp>
    </p:spTree>
    <p:extLst>
      <p:ext uri="{BB962C8B-B14F-4D97-AF65-F5344CB8AC3E}">
        <p14:creationId xmlns:p14="http://schemas.microsoft.com/office/powerpoint/2010/main" val="9315710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d1b36e95-0d50-42e9-958f-b63fa906beaa}" enabled="0" method="" siteId="{d1b36e95-0d50-42e9-958f-b63fa906beaa}" removed="1"/>
</clbl:labelList>
</file>

<file path=docProps/app.xml><?xml version="1.0" encoding="utf-8"?>
<Properties xmlns="http://schemas.openxmlformats.org/officeDocument/2006/extended-properties" xmlns:vt="http://schemas.openxmlformats.org/officeDocument/2006/docPropsVTypes">
  <TotalTime>7</TotalTime>
  <Words>6574</Words>
  <Application>Microsoft Macintosh PowerPoint</Application>
  <PresentationFormat>Widescreen</PresentationFormat>
  <Paragraphs>1617</Paragraphs>
  <Slides>19</Slides>
  <Notes>14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19</vt:i4>
      </vt:variant>
    </vt:vector>
  </HeadingPairs>
  <TitlesOfParts>
    <vt:vector size="27" baseType="lpstr">
      <vt:lpstr>Arial</vt:lpstr>
      <vt:lpstr>Calibri</vt:lpstr>
      <vt:lpstr>Calibri Light</vt:lpstr>
      <vt:lpstr>Cambria Math</vt:lpstr>
      <vt:lpstr>Menlo</vt:lpstr>
      <vt:lpstr>Palatino Linotype</vt:lpstr>
      <vt:lpstr>system-ui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Jason Turuwhenua</dc:creator>
  <cp:lastModifiedBy>Jason Turuwhenua</cp:lastModifiedBy>
  <cp:revision>2</cp:revision>
  <cp:lastPrinted>2025-06-18T06:58:21Z</cp:lastPrinted>
  <dcterms:created xsi:type="dcterms:W3CDTF">2023-12-18T00:32:00Z</dcterms:created>
  <dcterms:modified xsi:type="dcterms:W3CDTF">2025-10-15T23:59:29Z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c96ed6d7-747c-41fd-b042-ff14484edc24_Enabled">
    <vt:lpwstr>true</vt:lpwstr>
  </property>
  <property fmtid="{D5CDD505-2E9C-101B-9397-08002B2CF9AE}" pid="3" name="MSIP_Label_c96ed6d7-747c-41fd-b042-ff14484edc24_SetDate">
    <vt:lpwstr>2025-07-04T05:33:35Z</vt:lpwstr>
  </property>
  <property fmtid="{D5CDD505-2E9C-101B-9397-08002B2CF9AE}" pid="4" name="MSIP_Label_c96ed6d7-747c-41fd-b042-ff14484edc24_Method">
    <vt:lpwstr>Standard</vt:lpwstr>
  </property>
  <property fmtid="{D5CDD505-2E9C-101B-9397-08002B2CF9AE}" pid="5" name="MSIP_Label_c96ed6d7-747c-41fd-b042-ff14484edc24_Name">
    <vt:lpwstr>defa4170-0d19-0005-0004-bc88714345d2</vt:lpwstr>
  </property>
  <property fmtid="{D5CDD505-2E9C-101B-9397-08002B2CF9AE}" pid="6" name="MSIP_Label_c96ed6d7-747c-41fd-b042-ff14484edc24_SiteId">
    <vt:lpwstr>6a425d0d-58f2-4e36-8689-10002b2ec567</vt:lpwstr>
  </property>
  <property fmtid="{D5CDD505-2E9C-101B-9397-08002B2CF9AE}" pid="7" name="MSIP_Label_c96ed6d7-747c-41fd-b042-ff14484edc24_ActionId">
    <vt:lpwstr>a27c26ab-8024-4fdc-b847-b36d9d305447</vt:lpwstr>
  </property>
  <property fmtid="{D5CDD505-2E9C-101B-9397-08002B2CF9AE}" pid="8" name="MSIP_Label_c96ed6d7-747c-41fd-b042-ff14484edc24_ContentBits">
    <vt:lpwstr>0</vt:lpwstr>
  </property>
  <property fmtid="{D5CDD505-2E9C-101B-9397-08002B2CF9AE}" pid="9" name="MSIP_Label_c96ed6d7-747c-41fd-b042-ff14484edc24_Tag">
    <vt:lpwstr>10, 3, 0, 1</vt:lpwstr>
  </property>
</Properties>
</file>